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aleway"/>
      <p:regular r:id="rId23"/>
      <p:bold r:id="rId24"/>
      <p:italic r:id="rId25"/>
      <p:boldItalic r:id="rId26"/>
    </p:embeddedFont>
    <p:embeddedFont>
      <p:font typeface="Proxima Nova"/>
      <p:regular r:id="rId27"/>
      <p:bold r:id="rId28"/>
      <p:italic r:id="rId29"/>
      <p:boldItalic r:id="rId30"/>
    </p:embeddedFont>
    <p:embeddedFont>
      <p:font typeface="Roboto"/>
      <p:regular r:id="rId31"/>
      <p:bold r:id="rId32"/>
      <p:italic r:id="rId33"/>
      <p:boldItalic r:id="rId34"/>
    </p:embeddedFont>
    <p:embeddedFont>
      <p:font typeface="Lat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ProximaNova-bold.fntdata"/><Relationship Id="rId27" Type="http://schemas.openxmlformats.org/officeDocument/2006/relationships/font" Target="fonts/ProximaNova-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roximaNova-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regular.fntdata"/><Relationship Id="rId30" Type="http://schemas.openxmlformats.org/officeDocument/2006/relationships/font" Target="fonts/ProximaNova-boldItalic.fntdata"/><Relationship Id="rId11" Type="http://schemas.openxmlformats.org/officeDocument/2006/relationships/slide" Target="slides/slide6.xml"/><Relationship Id="rId33" Type="http://schemas.openxmlformats.org/officeDocument/2006/relationships/font" Target="fonts/Roboto-italic.fntdata"/><Relationship Id="rId10" Type="http://schemas.openxmlformats.org/officeDocument/2006/relationships/slide" Target="slides/slide5.xml"/><Relationship Id="rId32" Type="http://schemas.openxmlformats.org/officeDocument/2006/relationships/font" Target="fonts/Roboto-bold.fntdata"/><Relationship Id="rId13" Type="http://schemas.openxmlformats.org/officeDocument/2006/relationships/slide" Target="slides/slide8.xml"/><Relationship Id="rId35" Type="http://schemas.openxmlformats.org/officeDocument/2006/relationships/font" Target="fonts/Lato-regular.fntdata"/><Relationship Id="rId12" Type="http://schemas.openxmlformats.org/officeDocument/2006/relationships/slide" Target="slides/slide7.xml"/><Relationship Id="rId34" Type="http://schemas.openxmlformats.org/officeDocument/2006/relationships/font" Target="fonts/Roboto-boldItalic.fntdata"/><Relationship Id="rId15" Type="http://schemas.openxmlformats.org/officeDocument/2006/relationships/slide" Target="slides/slide10.xml"/><Relationship Id="rId37" Type="http://schemas.openxmlformats.org/officeDocument/2006/relationships/font" Target="fonts/Lato-italic.fntdata"/><Relationship Id="rId14" Type="http://schemas.openxmlformats.org/officeDocument/2006/relationships/slide" Target="slides/slide9.xml"/><Relationship Id="rId36" Type="http://schemas.openxmlformats.org/officeDocument/2006/relationships/font" Target="fonts/Lato-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La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b4c81017b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b4c81017b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b4ea345c69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b4ea345c69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b4ea345c69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b4ea345c69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b4ea345c69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b4ea345c69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b4c81017b5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b4c81017b5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b4ea345c6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b4ea345c6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abc0f226e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abc0f226e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b4c81017b5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b4c81017b5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b4ed32bfb4_0_7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b4ed32bfb4_0_7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b4c81017b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b4c81017b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b4ed32bfb4_0_6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b4ed32bfb4_0_6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b4ed32bfb4_0_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b4ed32bfb4_0_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b4ed32bfb4_0_7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b4ed32bfb4_0_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b4ed32bfb4_0_7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b4ed32bfb4_0_7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b4ea345c69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b4ea345c69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b4c81017b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b4c81017b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institute.sandiegozoo.org/opportunities/summer-student-fellowships" TargetMode="External"/><Relationship Id="rId4" Type="http://schemas.openxmlformats.org/officeDocument/2006/relationships/hyperlink" Target="https://www.invasiongenomics.com" TargetMode="External"/><Relationship Id="rId5" Type="http://schemas.openxmlformats.org/officeDocument/2006/relationships/hyperlink" Target="http://gisinecology.com/online-course-an-introduction-to-using-gis-qgis-in-biological-research/" TargetMode="External"/><Relationship Id="rId6"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polychaetes.weebly.com/" TargetMode="Externa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9.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www.esa.org/membership/ecolog/" TargetMode="External"/><Relationship Id="rId4" Type="http://schemas.openxmlformats.org/officeDocument/2006/relationships/hyperlink" Target="https://www.esa.org/membership/ecolog/" TargetMode="External"/><Relationship Id="rId9" Type="http://schemas.openxmlformats.org/officeDocument/2006/relationships/image" Target="../media/image3.png"/><Relationship Id="rId5" Type="http://schemas.openxmlformats.org/officeDocument/2006/relationships/hyperlink" Target="https://evol.mcmaster.ca/evoldir.html4" TargetMode="External"/><Relationship Id="rId6" Type="http://schemas.openxmlformats.org/officeDocument/2006/relationships/hyperlink" Target="https://www.aza.org/jobs" TargetMode="External"/><Relationship Id="rId7" Type="http://schemas.openxmlformats.org/officeDocument/2006/relationships/hyperlink" Target="https://wfscjobs.tamu.edu/job-board/" TargetMode="External"/><Relationship Id="rId8" Type="http://schemas.openxmlformats.org/officeDocument/2006/relationships/hyperlink" Target="https://wfscjobs.tamu.edu/job-board/"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www.jobs.ucsb.edu" TargetMode="External"/><Relationship Id="rId4" Type="http://schemas.openxmlformats.org/officeDocument/2006/relationships/image" Target="../media/image11.png"/><Relationship Id="rId5"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www.nigms.nih.gov/maps/Pages/Post-Baccalaureate-Research-Education-Program-Institutions.aspx"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eegradpreview.weebly.com/faq.html" TargetMode="External"/><Relationship Id="rId4" Type="http://schemas.openxmlformats.org/officeDocument/2006/relationships/hyperlink" Target="http://www.cornelldpw.org/about.htm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www.nsf.gov/crssprgm/reu/reu_search.jsp" TargetMode="External"/><Relationship Id="rId4" Type="http://schemas.openxmlformats.org/officeDocument/2006/relationships/image" Target="../media/image8.png"/><Relationship Id="rId5" Type="http://schemas.openxmlformats.org/officeDocument/2006/relationships/image" Target="../media/image5.png"/><Relationship Id="rId6"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miltontan.github.io/link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400">
                <a:latin typeface="Proxima Nova"/>
                <a:ea typeface="Proxima Nova"/>
                <a:cs typeface="Proxima Nova"/>
                <a:sym typeface="Proxima Nova"/>
              </a:rPr>
              <a:t>Undergraduate Research Opportunities</a:t>
            </a:r>
            <a:endParaRPr sz="4400">
              <a:latin typeface="Proxima Nova"/>
              <a:ea typeface="Proxima Nova"/>
              <a:cs typeface="Proxima Nova"/>
              <a:sym typeface="Proxima Nova"/>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Emily Lau, Bridget Vincent, Niko Hensley, Jessica Goodheart</a:t>
            </a:r>
            <a:endParaRPr>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a:p>
            <a:pPr indent="0" lvl="0" marL="0" rtl="0" algn="l">
              <a:spcBef>
                <a:spcPts val="0"/>
              </a:spcBef>
              <a:spcAft>
                <a:spcPts val="0"/>
              </a:spcAft>
              <a:buNone/>
            </a:pPr>
            <a:r>
              <a:rPr lang="en">
                <a:latin typeface="Proxima Nova"/>
                <a:ea typeface="Proxima Nova"/>
                <a:cs typeface="Proxima Nova"/>
                <a:sym typeface="Proxima Nova"/>
              </a:rPr>
              <a:t>Oakley Lab | University of California Santa Barbara</a:t>
            </a:r>
            <a:endParaRPr>
              <a:latin typeface="Proxima Nova"/>
              <a:ea typeface="Proxima Nova"/>
              <a:cs typeface="Proxima Nova"/>
              <a:sym typeface="Proxima Nova"/>
            </a:endParaRPr>
          </a:p>
        </p:txBody>
      </p:sp>
      <p:sp>
        <p:nvSpPr>
          <p:cNvPr id="88" name="Google Shape;88;p13"/>
          <p:cNvSpPr txBox="1"/>
          <p:nvPr>
            <p:ph idx="1" type="subTitle"/>
          </p:nvPr>
        </p:nvSpPr>
        <p:spPr>
          <a:xfrm>
            <a:off x="844752" y="4424825"/>
            <a:ext cx="7688100" cy="541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200">
                <a:latin typeface="Proxima Nova"/>
                <a:ea typeface="Proxima Nova"/>
                <a:cs typeface="Proxima Nova"/>
                <a:sym typeface="Proxima Nova"/>
              </a:rPr>
              <a:t>*Last updated: 1/12/21</a:t>
            </a:r>
            <a:endParaRPr sz="1200">
              <a:latin typeface="Proxima Nova"/>
              <a:ea typeface="Proxima Nova"/>
              <a:cs typeface="Proxima Nova"/>
              <a:sym typeface="Proxima Nov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Research Programs and Internships</a:t>
            </a:r>
            <a:endParaRPr/>
          </a:p>
        </p:txBody>
      </p:sp>
      <p:sp>
        <p:nvSpPr>
          <p:cNvPr id="154" name="Google Shape;154;p22"/>
          <p:cNvSpPr txBox="1"/>
          <p:nvPr>
            <p:ph idx="1" type="body"/>
          </p:nvPr>
        </p:nvSpPr>
        <p:spPr>
          <a:xfrm>
            <a:off x="729450" y="1928825"/>
            <a:ext cx="5330700" cy="2832600"/>
          </a:xfrm>
          <a:prstGeom prst="rect">
            <a:avLst/>
          </a:prstGeom>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NOT funded by NSF, so they don’t all follow the same rules</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These opportunities can take many forms:</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Research assistantships, URE (Undergraduate Research Experience), Volunteer positions, </a:t>
            </a:r>
            <a:r>
              <a:rPr lang="en">
                <a:latin typeface="Proxima Nova"/>
                <a:ea typeface="Proxima Nova"/>
                <a:cs typeface="Proxima Nova"/>
                <a:sym typeface="Proxima Nova"/>
              </a:rPr>
              <a:t>research</a:t>
            </a:r>
            <a:r>
              <a:rPr lang="en">
                <a:latin typeface="Proxima Nova"/>
                <a:ea typeface="Proxima Nova"/>
                <a:cs typeface="Proxima Nova"/>
                <a:sym typeface="Proxima Nova"/>
              </a:rPr>
              <a:t>-intensive summer courses</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Can offer the same benefits as NSF REUs, BUT these can vary wildly so read the fine print and know what YOU need</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Stipend, housing, travel costs?</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Related to desired field or builds specific skills?</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Current postings:</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u="sng">
                <a:solidFill>
                  <a:schemeClr val="hlink"/>
                </a:solidFill>
                <a:latin typeface="Proxima Nova"/>
                <a:ea typeface="Proxima Nova"/>
                <a:cs typeface="Proxima Nova"/>
                <a:sym typeface="Proxima Nova"/>
                <a:hlinkClick r:id="rId3"/>
              </a:rPr>
              <a:t>San Diego Zoo Summer Internship</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u="sng">
                <a:solidFill>
                  <a:schemeClr val="hlink"/>
                </a:solidFill>
                <a:latin typeface="Proxima Nova"/>
                <a:ea typeface="Proxima Nova"/>
                <a:cs typeface="Proxima Nova"/>
                <a:sym typeface="Proxima Nova"/>
                <a:hlinkClick r:id="rId4"/>
              </a:rPr>
              <a:t>Consortium for Plant Invasion Genomics</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u="sng">
                <a:solidFill>
                  <a:schemeClr val="hlink"/>
                </a:solidFill>
                <a:latin typeface="Proxima Nova"/>
                <a:ea typeface="Proxima Nova"/>
                <a:cs typeface="Proxima Nova"/>
                <a:sym typeface="Proxima Nova"/>
                <a:hlinkClick r:id="rId5"/>
              </a:rPr>
              <a:t>GIS/QGIS training course </a:t>
            </a:r>
            <a:endParaRPr>
              <a:latin typeface="Proxima Nova"/>
              <a:ea typeface="Proxima Nova"/>
              <a:cs typeface="Proxima Nova"/>
              <a:sym typeface="Proxima Nova"/>
            </a:endParaRPr>
          </a:p>
        </p:txBody>
      </p:sp>
      <p:pic>
        <p:nvPicPr>
          <p:cNvPr id="155" name="Google Shape;155;p22"/>
          <p:cNvPicPr preferRelativeResize="0"/>
          <p:nvPr/>
        </p:nvPicPr>
        <p:blipFill>
          <a:blip r:embed="rId6">
            <a:alphaModFix/>
          </a:blip>
          <a:stretch>
            <a:fillRect/>
          </a:stretch>
        </p:blipFill>
        <p:spPr>
          <a:xfrm>
            <a:off x="6060025" y="1978300"/>
            <a:ext cx="2866349" cy="257403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Post-Grad Positions</a:t>
            </a:r>
            <a:endParaRPr/>
          </a:p>
        </p:txBody>
      </p:sp>
      <p:sp>
        <p:nvSpPr>
          <p:cNvPr id="161" name="Google Shape;161;p23"/>
          <p:cNvSpPr txBox="1"/>
          <p:nvPr>
            <p:ph idx="1" type="body"/>
          </p:nvPr>
        </p:nvSpPr>
        <p:spPr>
          <a:xfrm>
            <a:off x="729450" y="1928825"/>
            <a:ext cx="5243400" cy="2832600"/>
          </a:xfrm>
          <a:prstGeom prst="rect">
            <a:avLst/>
          </a:prstGeom>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Take place after graduating, before graduate school, vet school, or any position that requires more experience</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Short term lab positions</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Often lab manager/lab tech type jobs</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Designed to help you refine research skills before heading off to your next adventure</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Amazing experience for:</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Trying your hand at a different field</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Expanding your network and learning how other labs function</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Learning new skills and sub-fields of science</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Living in a new environment (can require travel)</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Kelly Dorgan at the Dauphin Island Sea Lab (sediment ecology)</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u="sng">
                <a:solidFill>
                  <a:schemeClr val="hlink"/>
                </a:solidFill>
                <a:latin typeface="Proxima Nova"/>
                <a:ea typeface="Proxima Nova"/>
                <a:cs typeface="Proxima Nova"/>
                <a:sym typeface="Proxima Nova"/>
                <a:hlinkClick r:id="rId3"/>
              </a:rPr>
              <a:t>https://polychaetes.weebly.com/</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“looking for a highly motivated recent B.S. graduate who is interested in gaining research experience before applying to graduate school.”</a:t>
            </a:r>
            <a:endParaRPr>
              <a:latin typeface="Proxima Nova"/>
              <a:ea typeface="Proxima Nova"/>
              <a:cs typeface="Proxima Nova"/>
              <a:sym typeface="Proxima Nova"/>
            </a:endParaRPr>
          </a:p>
        </p:txBody>
      </p:sp>
      <p:pic>
        <p:nvPicPr>
          <p:cNvPr id="162" name="Google Shape;162;p23"/>
          <p:cNvPicPr preferRelativeResize="0"/>
          <p:nvPr/>
        </p:nvPicPr>
        <p:blipFill>
          <a:blip r:embed="rId4">
            <a:alphaModFix/>
          </a:blip>
          <a:stretch>
            <a:fillRect/>
          </a:stretch>
        </p:blipFill>
        <p:spPr>
          <a:xfrm>
            <a:off x="6042300" y="2037350"/>
            <a:ext cx="2866350" cy="191617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Science-Related Jobs</a:t>
            </a:r>
            <a:endParaRPr/>
          </a:p>
        </p:txBody>
      </p:sp>
      <p:sp>
        <p:nvSpPr>
          <p:cNvPr id="168" name="Google Shape;168;p24"/>
          <p:cNvSpPr txBox="1"/>
          <p:nvPr>
            <p:ph idx="1" type="body"/>
          </p:nvPr>
        </p:nvSpPr>
        <p:spPr>
          <a:xfrm>
            <a:off x="729450" y="1928825"/>
            <a:ext cx="5271300" cy="2832600"/>
          </a:xfrm>
          <a:prstGeom prst="rect">
            <a:avLst/>
          </a:prstGeom>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Fantastic option if you:</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Cannot attend an REU</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Want to get your feet wet in a specific career</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Are interested in a niche job that wouldn’t have a summer program</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Need to support yourself long-term</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Example from my undergrad days:</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Coral aquaculturist for a private business</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Learned very specific skills (that still come in handy) and became very familiar with a small sphere of people</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Limited for evo bio, but great for those interested in ecology, land management, business, engineering, etc.</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Getting started:</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Find some organizations you jive with and ask if they have an opening!</a:t>
            </a:r>
            <a:endParaRPr>
              <a:latin typeface="Proxima Nova"/>
              <a:ea typeface="Proxima Nova"/>
              <a:cs typeface="Proxima Nova"/>
              <a:sym typeface="Proxima Nova"/>
            </a:endParaRPr>
          </a:p>
        </p:txBody>
      </p:sp>
      <p:pic>
        <p:nvPicPr>
          <p:cNvPr id="169" name="Google Shape;169;p24"/>
          <p:cNvPicPr preferRelativeResize="0"/>
          <p:nvPr/>
        </p:nvPicPr>
        <p:blipFill>
          <a:blip r:embed="rId3">
            <a:alphaModFix/>
          </a:blip>
          <a:stretch>
            <a:fillRect/>
          </a:stretch>
        </p:blipFill>
        <p:spPr>
          <a:xfrm>
            <a:off x="6000750" y="2232647"/>
            <a:ext cx="2938151" cy="175672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Finding Opportunities &amp; Applying</a:t>
            </a:r>
            <a:endParaRPr/>
          </a:p>
        </p:txBody>
      </p:sp>
      <p:sp>
        <p:nvSpPr>
          <p:cNvPr id="175" name="Google Shape;175;p25"/>
          <p:cNvSpPr txBox="1"/>
          <p:nvPr>
            <p:ph idx="1" type="body"/>
          </p:nvPr>
        </p:nvSpPr>
        <p:spPr>
          <a:xfrm>
            <a:off x="729450" y="1928825"/>
            <a:ext cx="5243400" cy="2832600"/>
          </a:xfrm>
          <a:prstGeom prst="rect">
            <a:avLst/>
          </a:prstGeom>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Finding opportunities:</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u="sng">
                <a:solidFill>
                  <a:schemeClr val="hlink"/>
                </a:solidFill>
                <a:latin typeface="Proxima Nova"/>
                <a:ea typeface="Proxima Nova"/>
                <a:cs typeface="Proxima Nova"/>
                <a:sym typeface="Proxima Nova"/>
                <a:hlinkClick r:id="rId3"/>
              </a:rPr>
              <a:t>ECOLOG-L</a:t>
            </a:r>
            <a:r>
              <a:rPr lang="en" u="sng">
                <a:solidFill>
                  <a:schemeClr val="hlink"/>
                </a:solidFill>
                <a:latin typeface="Proxima Nova"/>
                <a:ea typeface="Proxima Nova"/>
                <a:cs typeface="Proxima Nova"/>
                <a:sym typeface="Proxima Nova"/>
                <a:hlinkClick r:id="rId4"/>
              </a:rPr>
              <a:t> listserv</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u="sng">
                <a:solidFill>
                  <a:schemeClr val="hlink"/>
                </a:solidFill>
                <a:latin typeface="Proxima Nova"/>
                <a:ea typeface="Proxima Nova"/>
                <a:cs typeface="Proxima Nova"/>
                <a:sym typeface="Proxima Nova"/>
                <a:hlinkClick r:id="rId5"/>
              </a:rPr>
              <a:t>EvolDir directory</a:t>
            </a:r>
            <a:r>
              <a:rPr lang="en">
                <a:latin typeface="Proxima Nova"/>
                <a:ea typeface="Proxima Nova"/>
                <a:cs typeface="Proxima Nova"/>
                <a:sym typeface="Proxima Nova"/>
              </a:rPr>
              <a:t>: </a:t>
            </a:r>
            <a:endParaRPr sz="1050">
              <a:highlight>
                <a:srgbClr val="FFFFFF"/>
              </a:highlight>
              <a:latin typeface="Roboto"/>
              <a:ea typeface="Roboto"/>
              <a:cs typeface="Roboto"/>
              <a:sym typeface="Roboto"/>
            </a:endParaRPr>
          </a:p>
          <a:p>
            <a:pPr indent="-298450" lvl="1" marL="914400" rtl="0" algn="l">
              <a:lnSpc>
                <a:spcPct val="100000"/>
              </a:lnSpc>
              <a:spcBef>
                <a:spcPts val="0"/>
              </a:spcBef>
              <a:spcAft>
                <a:spcPts val="0"/>
              </a:spcAft>
              <a:buSzPts val="1100"/>
              <a:buFont typeface="Proxima Nova"/>
              <a:buChar char="-"/>
            </a:pPr>
            <a:r>
              <a:rPr lang="en" u="sng">
                <a:solidFill>
                  <a:schemeClr val="hlink"/>
                </a:solidFill>
                <a:latin typeface="Proxima Nova"/>
                <a:ea typeface="Proxima Nova"/>
                <a:cs typeface="Proxima Nova"/>
                <a:sym typeface="Proxima Nova"/>
                <a:hlinkClick r:id="rId6"/>
              </a:rPr>
              <a:t>Assoc. Of Zoos and Aquariums job board</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u="sng">
                <a:solidFill>
                  <a:schemeClr val="hlink"/>
                </a:solidFill>
                <a:latin typeface="Proxima Nova"/>
                <a:ea typeface="Proxima Nova"/>
                <a:cs typeface="Proxima Nova"/>
                <a:sym typeface="Proxima Nova"/>
                <a:hlinkClick r:id="rId7"/>
              </a:rPr>
              <a:t>T</a:t>
            </a:r>
            <a:r>
              <a:rPr lang="en" u="sng">
                <a:solidFill>
                  <a:schemeClr val="hlink"/>
                </a:solidFill>
                <a:latin typeface="Proxima Nova"/>
                <a:ea typeface="Proxima Nova"/>
                <a:cs typeface="Proxima Nova"/>
                <a:sym typeface="Proxima Nova"/>
                <a:hlinkClick r:id="rId8"/>
              </a:rPr>
              <a:t>exas A &amp; M Job Board</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Science Twitter: follow people whose work interests you!</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Institution websites (e.g.: Smithsonian, MBARI, MBL, NOAA, FWC)</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LinkedIn (usefulness depends on field)</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Applying</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Specific requirements vary according to program</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General REU guidelines for writing statements, getting letters of rec, etc. still apply!</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Campus career services can help you craft materials</a:t>
            </a:r>
            <a:endParaRPr>
              <a:latin typeface="Proxima Nova"/>
              <a:ea typeface="Proxima Nova"/>
              <a:cs typeface="Proxima Nova"/>
              <a:sym typeface="Proxima Nova"/>
            </a:endParaRPr>
          </a:p>
        </p:txBody>
      </p:sp>
      <p:pic>
        <p:nvPicPr>
          <p:cNvPr id="176" name="Google Shape;176;p25"/>
          <p:cNvPicPr preferRelativeResize="0"/>
          <p:nvPr/>
        </p:nvPicPr>
        <p:blipFill>
          <a:blip r:embed="rId9">
            <a:alphaModFix/>
          </a:blip>
          <a:stretch>
            <a:fillRect/>
          </a:stretch>
        </p:blipFill>
        <p:spPr>
          <a:xfrm>
            <a:off x="5859025" y="1928825"/>
            <a:ext cx="3016500" cy="15082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Get a job!</a:t>
            </a:r>
            <a:endParaRPr/>
          </a:p>
        </p:txBody>
      </p:sp>
      <p:sp>
        <p:nvSpPr>
          <p:cNvPr id="182" name="Google Shape;182;p26"/>
          <p:cNvSpPr txBox="1"/>
          <p:nvPr>
            <p:ph idx="1" type="body"/>
          </p:nvPr>
        </p:nvSpPr>
        <p:spPr>
          <a:xfrm>
            <a:off x="729450" y="1943850"/>
            <a:ext cx="4315800" cy="28683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Research doesn’t end when you graduate. You can find many early-career options to continue in science. Most research will be associated with either (1) Universities, (2) companies like tech, biotech, healthcare, etc. </a:t>
            </a:r>
            <a:endParaRPr/>
          </a:p>
          <a:p>
            <a:pPr indent="-311150" lvl="0" marL="457200" rtl="0" algn="l">
              <a:spcBef>
                <a:spcPts val="0"/>
              </a:spcBef>
              <a:spcAft>
                <a:spcPts val="0"/>
              </a:spcAft>
              <a:buSzPts val="1300"/>
              <a:buChar char="●"/>
            </a:pPr>
            <a:r>
              <a:rPr lang="en"/>
              <a:t>Right out of college, you are looking for entry-level jobs like lab technicians or research technicians. Usually level I or I/II, depending on your level of experience and relevance to the specific job. </a:t>
            </a:r>
            <a:endParaRPr/>
          </a:p>
          <a:p>
            <a:pPr indent="-311150" lvl="0" marL="457200" rtl="0" algn="l">
              <a:spcBef>
                <a:spcPts val="0"/>
              </a:spcBef>
              <a:spcAft>
                <a:spcPts val="0"/>
              </a:spcAft>
              <a:buSzPts val="1300"/>
              <a:buChar char="●"/>
            </a:pPr>
            <a:r>
              <a:rPr lang="en"/>
              <a:t>Job boards at Universities (</a:t>
            </a:r>
            <a:r>
              <a:rPr lang="en" u="sng">
                <a:solidFill>
                  <a:schemeClr val="accent5"/>
                </a:solidFill>
                <a:hlinkClick r:id="rId3">
                  <a:extLst>
                    <a:ext uri="{A12FA001-AC4F-418D-AE19-62706E023703}">
                      <ahyp:hlinkClr val="tx"/>
                    </a:ext>
                  </a:extLst>
                </a:hlinkClick>
              </a:rPr>
              <a:t>https://www.jobs.ucsb.edu</a:t>
            </a:r>
            <a:r>
              <a:rPr lang="en"/>
              <a:t>), or other (glassdoor, </a:t>
            </a:r>
            <a:r>
              <a:rPr lang="en"/>
              <a:t>ziprecruiter</a:t>
            </a:r>
            <a:r>
              <a:rPr lang="en"/>
              <a:t>, indeed.com) will have many listings.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83" name="Google Shape;183;p26"/>
          <p:cNvPicPr preferRelativeResize="0"/>
          <p:nvPr/>
        </p:nvPicPr>
        <p:blipFill>
          <a:blip r:embed="rId4">
            <a:alphaModFix/>
          </a:blip>
          <a:stretch>
            <a:fillRect/>
          </a:stretch>
        </p:blipFill>
        <p:spPr>
          <a:xfrm>
            <a:off x="5144600" y="606825"/>
            <a:ext cx="3869901" cy="1958839"/>
          </a:xfrm>
          <a:prstGeom prst="rect">
            <a:avLst/>
          </a:prstGeom>
          <a:noFill/>
          <a:ln>
            <a:noFill/>
          </a:ln>
        </p:spPr>
      </p:pic>
      <p:pic>
        <p:nvPicPr>
          <p:cNvPr id="184" name="Google Shape;184;p26"/>
          <p:cNvPicPr preferRelativeResize="0"/>
          <p:nvPr/>
        </p:nvPicPr>
        <p:blipFill>
          <a:blip r:embed="rId5">
            <a:alphaModFix/>
          </a:blip>
          <a:stretch>
            <a:fillRect/>
          </a:stretch>
        </p:blipFill>
        <p:spPr>
          <a:xfrm>
            <a:off x="5144600" y="2850125"/>
            <a:ext cx="3869902" cy="19620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
            </a:r>
            <a:r>
              <a:rPr lang="en"/>
              <a:t>ost-baccalaureate programs</a:t>
            </a:r>
            <a:endParaRPr/>
          </a:p>
        </p:txBody>
      </p:sp>
      <p:sp>
        <p:nvSpPr>
          <p:cNvPr id="190" name="Google Shape;190;p2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Post-bac programs: Generally designed for college graduates who did not major in the field in which they wish to pursue graduate training </a:t>
            </a:r>
            <a:endParaRPr/>
          </a:p>
          <a:p>
            <a:pPr indent="-298450" lvl="1" marL="914400" rtl="0" algn="l">
              <a:spcBef>
                <a:spcPts val="0"/>
              </a:spcBef>
              <a:spcAft>
                <a:spcPts val="0"/>
              </a:spcAft>
              <a:buSzPts val="1100"/>
              <a:buChar char="○"/>
            </a:pPr>
            <a:r>
              <a:rPr lang="en"/>
              <a:t>Usually focused on those hoping to attend med school, dental school, etc.</a:t>
            </a:r>
            <a:endParaRPr/>
          </a:p>
          <a:p>
            <a:pPr indent="-298450" lvl="1" marL="914400" rtl="0" algn="l">
              <a:spcBef>
                <a:spcPts val="0"/>
              </a:spcBef>
              <a:spcAft>
                <a:spcPts val="0"/>
              </a:spcAft>
              <a:buSzPts val="1100"/>
              <a:buChar char="○"/>
            </a:pPr>
            <a:r>
              <a:rPr lang="en" u="sng">
                <a:solidFill>
                  <a:schemeClr val="hlink"/>
                </a:solidFill>
                <a:hlinkClick r:id="rId3"/>
              </a:rPr>
              <a:t>https://www.nigms.nih.gov/maps/Pages/Post-Baccalaureate-Research-Education-Program-Institutions.aspx</a:t>
            </a:r>
            <a:r>
              <a:rPr lang="en"/>
              <a:t> </a:t>
            </a:r>
            <a:endParaRPr/>
          </a:p>
          <a:p>
            <a:pPr indent="-311150" lvl="0" marL="457200" rtl="0" algn="l">
              <a:spcBef>
                <a:spcPts val="0"/>
              </a:spcBef>
              <a:spcAft>
                <a:spcPts val="0"/>
              </a:spcAft>
              <a:buSzPts val="1300"/>
              <a:buChar char="●"/>
            </a:pPr>
            <a:r>
              <a:rPr lang="en"/>
              <a:t>Alternative: Masters programs</a:t>
            </a:r>
            <a:endParaRPr/>
          </a:p>
          <a:p>
            <a:pPr indent="-298450" lvl="1" marL="914400" rtl="0" algn="l">
              <a:spcBef>
                <a:spcPts val="0"/>
              </a:spcBef>
              <a:spcAft>
                <a:spcPts val="0"/>
              </a:spcAft>
              <a:buSzPts val="1100"/>
              <a:buChar char="○"/>
            </a:pPr>
            <a:r>
              <a:rPr lang="en"/>
              <a:t>Pros - involves similar styles of research projects to PhD, 1-3 years, provides additional course opportunities, can apply for different kinds of jobs than with Bachelors (teach as a lecturer @ universities, some consulting jobs, etc.)</a:t>
            </a:r>
            <a:endParaRPr/>
          </a:p>
          <a:p>
            <a:pPr indent="-298450" lvl="1" marL="914400" rtl="0" algn="l">
              <a:spcBef>
                <a:spcPts val="0"/>
              </a:spcBef>
              <a:spcAft>
                <a:spcPts val="0"/>
              </a:spcAft>
              <a:buSzPts val="1100"/>
              <a:buChar char="○"/>
            </a:pPr>
            <a:r>
              <a:rPr lang="en"/>
              <a:t>Cons - often cost prohibitive (few grants available, tuition remission not always included), is not required for PhD</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Form, function, &amp; fit in science</a:t>
            </a:r>
            <a:endParaRPr/>
          </a:p>
        </p:txBody>
      </p:sp>
      <p:sp>
        <p:nvSpPr>
          <p:cNvPr id="196" name="Google Shape;196;p28"/>
          <p:cNvSpPr txBox="1"/>
          <p:nvPr>
            <p:ph idx="1" type="body"/>
          </p:nvPr>
        </p:nvSpPr>
        <p:spPr>
          <a:xfrm>
            <a:off x="4446900" y="3892500"/>
            <a:ext cx="4697100" cy="1251000"/>
          </a:xfrm>
          <a:prstGeom prst="rect">
            <a:avLst/>
          </a:prstGeom>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lang="en"/>
              <a:t>Resources: </a:t>
            </a:r>
            <a:endParaRPr/>
          </a:p>
          <a:p>
            <a:pPr indent="0" lvl="0" marL="0" rtl="0" algn="r">
              <a:lnSpc>
                <a:spcPct val="100000"/>
              </a:lnSpc>
              <a:spcBef>
                <a:spcPts val="0"/>
              </a:spcBef>
              <a:spcAft>
                <a:spcPts val="0"/>
              </a:spcAft>
              <a:buNone/>
            </a:pPr>
            <a:r>
              <a:rPr lang="en"/>
              <a:t>E &amp; E Preview Day: </a:t>
            </a:r>
            <a:r>
              <a:rPr lang="en" u="sng">
                <a:solidFill>
                  <a:schemeClr val="hlink"/>
                </a:solidFill>
                <a:hlinkClick r:id="rId3"/>
              </a:rPr>
              <a:t>https://eegradpreview.weebly.com/faq.html</a:t>
            </a:r>
            <a:endParaRPr/>
          </a:p>
          <a:p>
            <a:pPr indent="0" lvl="0" marL="0" rtl="0" algn="r">
              <a:lnSpc>
                <a:spcPct val="100000"/>
              </a:lnSpc>
              <a:spcBef>
                <a:spcPts val="0"/>
              </a:spcBef>
              <a:spcAft>
                <a:spcPts val="0"/>
              </a:spcAft>
              <a:buNone/>
            </a:pPr>
            <a:r>
              <a:rPr lang="en"/>
              <a:t>Cornell Preview Day: </a:t>
            </a:r>
            <a:r>
              <a:rPr lang="en" u="sng">
                <a:solidFill>
                  <a:schemeClr val="hlink"/>
                </a:solidFill>
                <a:hlinkClick r:id="rId4"/>
              </a:rPr>
              <a:t>http://www.cornelldpw.org/about.html</a:t>
            </a:r>
            <a:endParaRPr/>
          </a:p>
        </p:txBody>
      </p:sp>
      <p:sp>
        <p:nvSpPr>
          <p:cNvPr id="197" name="Google Shape;197;p28"/>
          <p:cNvSpPr txBox="1"/>
          <p:nvPr>
            <p:ph idx="1" type="body"/>
          </p:nvPr>
        </p:nvSpPr>
        <p:spPr>
          <a:xfrm>
            <a:off x="727650" y="1870050"/>
            <a:ext cx="7688700" cy="3001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u="sng"/>
              <a:t>What form of science do I want to participate in?</a:t>
            </a:r>
            <a:r>
              <a:rPr lang="en"/>
              <a:t> (Research, management, communication, conservation, ...)</a:t>
            </a:r>
            <a:endParaRPr/>
          </a:p>
          <a:p>
            <a:pPr indent="-311150" lvl="0" marL="457200" rtl="0" algn="l">
              <a:lnSpc>
                <a:spcPct val="100000"/>
              </a:lnSpc>
              <a:spcBef>
                <a:spcPts val="0"/>
              </a:spcBef>
              <a:spcAft>
                <a:spcPts val="0"/>
              </a:spcAft>
              <a:buSzPts val="1300"/>
              <a:buChar char="-"/>
            </a:pPr>
            <a:r>
              <a:rPr lang="en"/>
              <a:t>This is largely a question of what interests you. Important to take time and figure it out!</a:t>
            </a:r>
            <a:endParaRPr/>
          </a:p>
          <a:p>
            <a:pPr indent="0" lvl="0" marL="45720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u="sng"/>
              <a:t>What is the function of my role? </a:t>
            </a:r>
            <a:r>
              <a:rPr lang="en"/>
              <a:t>(Generate products, analyze data, lead projects, educate people, ...)</a:t>
            </a:r>
            <a:endParaRPr/>
          </a:p>
          <a:p>
            <a:pPr indent="-311150" lvl="0" marL="457200" rtl="0" algn="l">
              <a:lnSpc>
                <a:spcPct val="100000"/>
              </a:lnSpc>
              <a:spcBef>
                <a:spcPts val="0"/>
              </a:spcBef>
              <a:spcAft>
                <a:spcPts val="0"/>
              </a:spcAft>
              <a:buSzPts val="1300"/>
              <a:buChar char="-"/>
            </a:pPr>
            <a:r>
              <a:rPr lang="en"/>
              <a:t>Determine what motivates your work ethic, and what kind of work satisfaction you need to be healthy and productive. Do you love working with people? Are you driven by the mystery? Know thyself is key here!</a:t>
            </a:r>
            <a:endParaRPr/>
          </a:p>
          <a:p>
            <a:pPr indent="0" lvl="0" marL="45720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u="sng"/>
              <a:t>Where do I fit into the scientific community?</a:t>
            </a:r>
            <a:endParaRPr u="sng"/>
          </a:p>
          <a:p>
            <a:pPr indent="-311150" lvl="0" marL="457200" rtl="0" algn="l">
              <a:lnSpc>
                <a:spcPct val="100000"/>
              </a:lnSpc>
              <a:spcBef>
                <a:spcPts val="0"/>
              </a:spcBef>
              <a:spcAft>
                <a:spcPts val="0"/>
              </a:spcAft>
              <a:buSzPts val="1300"/>
              <a:buChar char="-"/>
            </a:pPr>
            <a:r>
              <a:rPr lang="en"/>
              <a:t>Everyone has a place and it doesn’t need to be at the graduate level. This is largely something that may be resolved by answering the above questions. Most important is that if you love science, you can find a role that supports your passion!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Q&amp;A</a:t>
            </a:r>
            <a:endParaRPr/>
          </a:p>
        </p:txBody>
      </p:sp>
      <p:sp>
        <p:nvSpPr>
          <p:cNvPr id="203" name="Google Shape;203;p2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a:t>
            </a:r>
            <a:endParaRPr/>
          </a:p>
        </p:txBody>
      </p:sp>
      <p:sp>
        <p:nvSpPr>
          <p:cNvPr id="94" name="Google Shape;94;p14"/>
          <p:cNvSpPr txBox="1"/>
          <p:nvPr>
            <p:ph idx="1" type="body"/>
          </p:nvPr>
        </p:nvSpPr>
        <p:spPr>
          <a:xfrm>
            <a:off x="729450" y="1853850"/>
            <a:ext cx="7688700" cy="2795700"/>
          </a:xfrm>
          <a:prstGeom prst="rect">
            <a:avLst/>
          </a:prstGeom>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Overview: Research Experience for Undergraduates (10 minutes)</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What are REUs?</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How do I search for them?</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Which ones should I apply to?</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What are the application components and how can I strengthen my application?</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Other undergraduate research opportunities (10 min)</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UCSB campus</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Non NSF-funded undergraduate research experiences</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Post-graduate positions</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Science-related jobs</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Finding opportunities</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Jobs after Graduation (5 min)</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Post-baccalaureate programs (5 min)</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Q &amp; A</a:t>
            </a:r>
            <a:endParaRPr>
              <a:latin typeface="Proxima Nova"/>
              <a:ea typeface="Proxima Nova"/>
              <a:cs typeface="Proxima Nova"/>
              <a:sym typeface="Proxima Nova"/>
            </a:endParaRPr>
          </a:p>
          <a:p>
            <a:pPr indent="0" lvl="0" marL="0" rtl="0" algn="l">
              <a:lnSpc>
                <a:spcPct val="100000"/>
              </a:lnSpc>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Proxima Nova"/>
              <a:buChar char="-"/>
            </a:pPr>
            <a:r>
              <a:rPr lang="en">
                <a:latin typeface="Proxima Nova"/>
                <a:ea typeface="Proxima Nova"/>
                <a:cs typeface="Proxima Nova"/>
                <a:sym typeface="Proxima Nova"/>
              </a:rPr>
              <a:t>REUs are research programs (typically held during summer) funded by the National Science Foundation (NSF)</a:t>
            </a:r>
            <a:endParaRPr>
              <a:latin typeface="Proxima Nova"/>
              <a:ea typeface="Proxima Nova"/>
              <a:cs typeface="Proxima Nova"/>
              <a:sym typeface="Proxima Nova"/>
            </a:endParaRPr>
          </a:p>
          <a:p>
            <a:pPr indent="-311150" lvl="0" marL="457200" rtl="0" algn="l">
              <a:spcBef>
                <a:spcPts val="0"/>
              </a:spcBef>
              <a:spcAft>
                <a:spcPts val="0"/>
              </a:spcAft>
              <a:buSzPts val="1300"/>
              <a:buFont typeface="Proxima Nova"/>
              <a:buChar char="-"/>
            </a:pPr>
            <a:r>
              <a:rPr lang="en">
                <a:latin typeface="Proxima Nova"/>
                <a:ea typeface="Proxima Nova"/>
                <a:cs typeface="Proxima Nova"/>
                <a:sym typeface="Proxima Nova"/>
              </a:rPr>
              <a:t>Provides </a:t>
            </a:r>
            <a:r>
              <a:rPr lang="en">
                <a:latin typeface="Proxima Nova"/>
                <a:ea typeface="Proxima Nova"/>
                <a:cs typeface="Proxima Nova"/>
                <a:sym typeface="Proxima Nova"/>
              </a:rPr>
              <a:t>opportunities</a:t>
            </a:r>
            <a:r>
              <a:rPr lang="en">
                <a:latin typeface="Proxima Nova"/>
                <a:ea typeface="Proxima Nova"/>
                <a:cs typeface="Proxima Nova"/>
                <a:sym typeface="Proxima Nova"/>
              </a:rPr>
              <a:t> for undergraduates to work on projects outside of their university!</a:t>
            </a:r>
            <a:endParaRPr>
              <a:latin typeface="Proxima Nova"/>
              <a:ea typeface="Proxima Nova"/>
              <a:cs typeface="Proxima Nova"/>
              <a:sym typeface="Proxima Nova"/>
            </a:endParaRPr>
          </a:p>
          <a:p>
            <a:pPr indent="-311150" lvl="0" marL="457200" rtl="0" algn="l">
              <a:spcBef>
                <a:spcPts val="0"/>
              </a:spcBef>
              <a:spcAft>
                <a:spcPts val="0"/>
              </a:spcAft>
              <a:buSzPts val="1300"/>
              <a:buFont typeface="Proxima Nova"/>
              <a:buChar char="-"/>
            </a:pPr>
            <a:r>
              <a:rPr lang="en">
                <a:latin typeface="Proxima Nova"/>
                <a:ea typeface="Proxima Nova"/>
                <a:cs typeface="Proxima Nova"/>
                <a:sym typeface="Proxima Nova"/>
              </a:rPr>
              <a:t>Essentially </a:t>
            </a:r>
            <a:r>
              <a:rPr b="1" lang="en">
                <a:latin typeface="Proxima Nova"/>
                <a:ea typeface="Proxima Nova"/>
                <a:cs typeface="Proxima Nova"/>
                <a:sym typeface="Proxima Nova"/>
              </a:rPr>
              <a:t>paid internships</a:t>
            </a:r>
            <a:r>
              <a:rPr lang="en">
                <a:latin typeface="Proxima Nova"/>
                <a:ea typeface="Proxima Nova"/>
                <a:cs typeface="Proxima Nova"/>
                <a:sym typeface="Proxima Nova"/>
              </a:rPr>
              <a:t> &amp; programs tend to </a:t>
            </a:r>
            <a:r>
              <a:rPr b="1" lang="en">
                <a:latin typeface="Proxima Nova"/>
                <a:ea typeface="Proxima Nova"/>
                <a:cs typeface="Proxima Nova"/>
                <a:sym typeface="Proxima Nova"/>
              </a:rPr>
              <a:t>cover housing costs</a:t>
            </a:r>
            <a:endParaRPr b="1">
              <a:latin typeface="Proxima Nova"/>
              <a:ea typeface="Proxima Nova"/>
              <a:cs typeface="Proxima Nova"/>
              <a:sym typeface="Proxima Nova"/>
            </a:endParaRPr>
          </a:p>
          <a:p>
            <a:pPr indent="-311150" lvl="0" marL="457200" rtl="0" algn="l">
              <a:spcBef>
                <a:spcPts val="0"/>
              </a:spcBef>
              <a:spcAft>
                <a:spcPts val="0"/>
              </a:spcAft>
              <a:buSzPts val="1300"/>
              <a:buFont typeface="Proxima Nova"/>
              <a:buChar char="-"/>
            </a:pPr>
            <a:r>
              <a:rPr lang="en">
                <a:latin typeface="Proxima Nova"/>
                <a:ea typeface="Proxima Nova"/>
                <a:cs typeface="Proxima Nova"/>
                <a:sym typeface="Proxima Nova"/>
              </a:rPr>
              <a:t>Great way to broaden your research skills, especially if </a:t>
            </a:r>
            <a:r>
              <a:rPr lang="en">
                <a:latin typeface="Proxima Nova"/>
                <a:ea typeface="Proxima Nova"/>
                <a:cs typeface="Proxima Nova"/>
                <a:sym typeface="Proxima Nova"/>
              </a:rPr>
              <a:t>you are interested in graduate school</a:t>
            </a:r>
            <a:endParaRPr>
              <a:latin typeface="Proxima Nova"/>
              <a:ea typeface="Proxima Nova"/>
              <a:cs typeface="Proxima Nova"/>
              <a:sym typeface="Proxima Nova"/>
            </a:endParaRPr>
          </a:p>
          <a:p>
            <a:pPr indent="-311150" lvl="0" marL="457200" rtl="0" algn="l">
              <a:spcBef>
                <a:spcPts val="0"/>
              </a:spcBef>
              <a:spcAft>
                <a:spcPts val="0"/>
              </a:spcAft>
              <a:buSzPts val="1300"/>
              <a:buFont typeface="Proxima Nova"/>
              <a:buChar char="-"/>
            </a:pPr>
            <a:r>
              <a:rPr lang="en">
                <a:latin typeface="Proxima Nova"/>
                <a:ea typeface="Proxima Nova"/>
                <a:cs typeface="Proxima Nova"/>
                <a:sym typeface="Proxima Nova"/>
              </a:rPr>
              <a:t>They are competitive, try to apply to several programs (I applied to 8-12 programs each year)</a:t>
            </a:r>
            <a:endParaRPr>
              <a:latin typeface="Proxima Nova"/>
              <a:ea typeface="Proxima Nova"/>
              <a:cs typeface="Proxima Nova"/>
              <a:sym typeface="Proxima Nova"/>
            </a:endParaRPr>
          </a:p>
          <a:p>
            <a:pPr indent="-311150" lvl="0" marL="457200" rtl="0" algn="l">
              <a:spcBef>
                <a:spcPts val="0"/>
              </a:spcBef>
              <a:spcAft>
                <a:spcPts val="0"/>
              </a:spcAft>
              <a:buSzPts val="1300"/>
              <a:buFont typeface="Proxima Nova"/>
              <a:buChar char="-"/>
            </a:pPr>
            <a:r>
              <a:rPr lang="en">
                <a:latin typeface="Proxima Nova"/>
                <a:ea typeface="Proxima Nova"/>
                <a:cs typeface="Proxima Nova"/>
                <a:sym typeface="Proxima Nova"/>
              </a:rPr>
              <a:t>Many culminate with a research presentation/symposium</a:t>
            </a:r>
            <a:endParaRPr>
              <a:latin typeface="Proxima Nova"/>
              <a:ea typeface="Proxima Nova"/>
              <a:cs typeface="Proxima Nova"/>
              <a:sym typeface="Proxima Nova"/>
            </a:endParaRPr>
          </a:p>
          <a:p>
            <a:pPr indent="-298450" lvl="1" marL="914400" rtl="0" algn="l">
              <a:spcBef>
                <a:spcPts val="0"/>
              </a:spcBef>
              <a:spcAft>
                <a:spcPts val="0"/>
              </a:spcAft>
              <a:buSzPts val="1100"/>
              <a:buFont typeface="Proxima Nova"/>
              <a:buChar char="-"/>
            </a:pPr>
            <a:r>
              <a:rPr lang="en">
                <a:latin typeface="Proxima Nova"/>
                <a:ea typeface="Proxima Nova"/>
                <a:cs typeface="Proxima Nova"/>
                <a:sym typeface="Proxima Nova"/>
              </a:rPr>
              <a:t>Good opportunity to practice sharing your research!</a:t>
            </a:r>
            <a:endParaRPr>
              <a:latin typeface="Proxima Nova"/>
              <a:ea typeface="Proxima Nova"/>
              <a:cs typeface="Proxima Nova"/>
              <a:sym typeface="Proxima Nova"/>
            </a:endParaRPr>
          </a:p>
          <a:p>
            <a:pPr indent="0" lvl="0" marL="0" rtl="0" algn="l">
              <a:spcBef>
                <a:spcPts val="1600"/>
              </a:spcBef>
              <a:spcAft>
                <a:spcPts val="1600"/>
              </a:spcAft>
              <a:buNone/>
            </a:pPr>
            <a:r>
              <a:t/>
            </a:r>
            <a:endParaRPr>
              <a:latin typeface="Proxima Nova"/>
              <a:ea typeface="Proxima Nova"/>
              <a:cs typeface="Proxima Nova"/>
              <a:sym typeface="Proxima Nova"/>
            </a:endParaRPr>
          </a:p>
        </p:txBody>
      </p:sp>
      <p:sp>
        <p:nvSpPr>
          <p:cNvPr id="100" name="Google Shape;100;p15"/>
          <p:cNvSpPr txBox="1"/>
          <p:nvPr>
            <p:ph type="title"/>
          </p:nvPr>
        </p:nvSpPr>
        <p:spPr>
          <a:xfrm>
            <a:off x="729450" y="12981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What are REUs?</a:t>
            </a:r>
            <a:endParaRPr>
              <a:latin typeface="Proxima Nova"/>
              <a:ea typeface="Proxima Nova"/>
              <a:cs typeface="Proxima Nova"/>
              <a:sym typeface="Proxima Nov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How do I search for REUs?</a:t>
            </a:r>
            <a:endParaRPr>
              <a:latin typeface="Proxima Nova"/>
              <a:ea typeface="Proxima Nova"/>
              <a:cs typeface="Proxima Nova"/>
              <a:sym typeface="Proxima Nova"/>
            </a:endParaRPr>
          </a:p>
        </p:txBody>
      </p:sp>
      <p:sp>
        <p:nvSpPr>
          <p:cNvPr id="106" name="Google Shape;106;p16"/>
          <p:cNvSpPr txBox="1"/>
          <p:nvPr>
            <p:ph idx="1" type="body"/>
          </p:nvPr>
        </p:nvSpPr>
        <p:spPr>
          <a:xfrm>
            <a:off x="729450" y="2078875"/>
            <a:ext cx="42126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Proxima Nova"/>
              <a:buChar char="-"/>
            </a:pPr>
            <a:r>
              <a:rPr lang="en">
                <a:latin typeface="Proxima Nova"/>
                <a:ea typeface="Proxima Nova"/>
                <a:cs typeface="Proxima Nova"/>
                <a:sym typeface="Proxima Nova"/>
              </a:rPr>
              <a:t>NSF website “search for REU site” | </a:t>
            </a:r>
            <a:r>
              <a:rPr lang="en" u="sng">
                <a:solidFill>
                  <a:schemeClr val="hlink"/>
                </a:solidFill>
                <a:latin typeface="Proxima Nova"/>
                <a:ea typeface="Proxima Nova"/>
                <a:cs typeface="Proxima Nova"/>
                <a:sym typeface="Proxima Nova"/>
                <a:hlinkClick r:id="rId3"/>
              </a:rPr>
              <a:t>https://www.nsf.gov/crssprgm/reu/reu_search.jsp</a:t>
            </a:r>
            <a:endParaRPr>
              <a:latin typeface="Proxima Nova"/>
              <a:ea typeface="Proxima Nova"/>
              <a:cs typeface="Proxima Nova"/>
              <a:sym typeface="Proxima Nova"/>
            </a:endParaRPr>
          </a:p>
          <a:p>
            <a:pPr indent="-298450" lvl="1" marL="914400" rtl="0" algn="l">
              <a:spcBef>
                <a:spcPts val="0"/>
              </a:spcBef>
              <a:spcAft>
                <a:spcPts val="0"/>
              </a:spcAft>
              <a:buSzPts val="1100"/>
              <a:buFont typeface="Proxima Nova"/>
              <a:buChar char="-"/>
            </a:pPr>
            <a:r>
              <a:rPr lang="en">
                <a:latin typeface="Proxima Nova"/>
                <a:ea typeface="Proxima Nova"/>
                <a:cs typeface="Proxima Nova"/>
                <a:sym typeface="Proxima Nova"/>
              </a:rPr>
              <a:t>Each program is different, so click on individual links to learn more about the program </a:t>
            </a:r>
            <a:endParaRPr>
              <a:latin typeface="Proxima Nova"/>
              <a:ea typeface="Proxima Nova"/>
              <a:cs typeface="Proxima Nova"/>
              <a:sym typeface="Proxima Nova"/>
            </a:endParaRPr>
          </a:p>
          <a:p>
            <a:pPr indent="-311150" lvl="0" marL="457200" rtl="0" algn="l">
              <a:spcBef>
                <a:spcPts val="0"/>
              </a:spcBef>
              <a:spcAft>
                <a:spcPts val="0"/>
              </a:spcAft>
              <a:buSzPts val="1300"/>
              <a:buFont typeface="Proxima Nova"/>
              <a:buChar char="-"/>
            </a:pPr>
            <a:r>
              <a:rPr lang="en">
                <a:latin typeface="Proxima Nova"/>
                <a:ea typeface="Proxima Nova"/>
                <a:cs typeface="Proxima Nova"/>
                <a:sym typeface="Proxima Nova"/>
              </a:rPr>
              <a:t>Many people advertise REUs on *science* Twitter!</a:t>
            </a:r>
            <a:endParaRPr>
              <a:latin typeface="Proxima Nova"/>
              <a:ea typeface="Proxima Nova"/>
              <a:cs typeface="Proxima Nova"/>
              <a:sym typeface="Proxima Nova"/>
            </a:endParaRPr>
          </a:p>
          <a:p>
            <a:pPr indent="-311150" lvl="0" marL="457200" rtl="0" algn="l">
              <a:spcBef>
                <a:spcPts val="0"/>
              </a:spcBef>
              <a:spcAft>
                <a:spcPts val="0"/>
              </a:spcAft>
              <a:buSzPts val="1300"/>
              <a:buFont typeface="Proxima Nova"/>
              <a:buChar char="-"/>
            </a:pPr>
            <a:r>
              <a:rPr lang="en">
                <a:latin typeface="Proxima Nova"/>
                <a:ea typeface="Proxima Nova"/>
                <a:cs typeface="Proxima Nova"/>
                <a:sym typeface="Proxima Nova"/>
              </a:rPr>
              <a:t>Sometimes advertised through your university</a:t>
            </a:r>
            <a:endParaRPr>
              <a:latin typeface="Proxima Nova"/>
              <a:ea typeface="Proxima Nova"/>
              <a:cs typeface="Proxima Nova"/>
              <a:sym typeface="Proxima Nova"/>
            </a:endParaRPr>
          </a:p>
          <a:p>
            <a:pPr indent="-311150" lvl="0" marL="457200" rtl="0" algn="l">
              <a:spcBef>
                <a:spcPts val="0"/>
              </a:spcBef>
              <a:spcAft>
                <a:spcPts val="0"/>
              </a:spcAft>
              <a:buSzPts val="1300"/>
              <a:buFont typeface="Proxima Nova"/>
              <a:buChar char="-"/>
            </a:pPr>
            <a:r>
              <a:rPr lang="en">
                <a:latin typeface="Proxima Nova"/>
                <a:ea typeface="Proxima Nova"/>
                <a:cs typeface="Proxima Nova"/>
                <a:sym typeface="Proxima Nova"/>
              </a:rPr>
              <a:t>We compiled a list of the biological sciences REU programs, let us know if you do not have a copy!</a:t>
            </a:r>
            <a:endParaRPr>
              <a:latin typeface="Proxima Nova"/>
              <a:ea typeface="Proxima Nova"/>
              <a:cs typeface="Proxima Nova"/>
              <a:sym typeface="Proxima Nova"/>
            </a:endParaRPr>
          </a:p>
        </p:txBody>
      </p:sp>
      <p:pic>
        <p:nvPicPr>
          <p:cNvPr id="107" name="Google Shape;107;p16"/>
          <p:cNvPicPr preferRelativeResize="0"/>
          <p:nvPr/>
        </p:nvPicPr>
        <p:blipFill>
          <a:blip r:embed="rId4">
            <a:alphaModFix/>
          </a:blip>
          <a:stretch>
            <a:fillRect/>
          </a:stretch>
        </p:blipFill>
        <p:spPr>
          <a:xfrm>
            <a:off x="4906275" y="1853849"/>
            <a:ext cx="3983074" cy="1730625"/>
          </a:xfrm>
          <a:prstGeom prst="rect">
            <a:avLst/>
          </a:prstGeom>
          <a:noFill/>
          <a:ln>
            <a:noFill/>
          </a:ln>
          <a:effectLst>
            <a:outerShdw blurRad="57150" rotWithShape="0" algn="bl" dir="5400000" dist="19050">
              <a:srgbClr val="000000">
                <a:alpha val="50000"/>
              </a:srgbClr>
            </a:outerShdw>
          </a:effectLst>
        </p:spPr>
      </p:pic>
      <p:sp>
        <p:nvSpPr>
          <p:cNvPr id="108" name="Google Shape;108;p16"/>
          <p:cNvSpPr/>
          <p:nvPr/>
        </p:nvSpPr>
        <p:spPr>
          <a:xfrm>
            <a:off x="6008450" y="3087800"/>
            <a:ext cx="509400" cy="95400"/>
          </a:xfrm>
          <a:prstGeom prst="rect">
            <a:avLst/>
          </a:prstGeom>
          <a:noFill/>
          <a:ln cap="flat" cmpd="sng" w="9525">
            <a:solidFill>
              <a:srgbClr val="0B539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9" name="Google Shape;109;p16"/>
          <p:cNvPicPr preferRelativeResize="0"/>
          <p:nvPr/>
        </p:nvPicPr>
        <p:blipFill>
          <a:blip r:embed="rId5">
            <a:alphaModFix/>
          </a:blip>
          <a:stretch>
            <a:fillRect/>
          </a:stretch>
        </p:blipFill>
        <p:spPr>
          <a:xfrm>
            <a:off x="4906275" y="3641775"/>
            <a:ext cx="3983076" cy="647448"/>
          </a:xfrm>
          <a:prstGeom prst="rect">
            <a:avLst/>
          </a:prstGeom>
          <a:noFill/>
          <a:ln>
            <a:noFill/>
          </a:ln>
          <a:effectLst>
            <a:outerShdw blurRad="57150" rotWithShape="0" algn="bl" dir="5400000" dist="19050">
              <a:srgbClr val="000000">
                <a:alpha val="50000"/>
              </a:srgbClr>
            </a:outerShdw>
          </a:effectLst>
        </p:spPr>
      </p:pic>
      <p:sp>
        <p:nvSpPr>
          <p:cNvPr id="110" name="Google Shape;110;p16"/>
          <p:cNvSpPr/>
          <p:nvPr/>
        </p:nvSpPr>
        <p:spPr>
          <a:xfrm>
            <a:off x="4906275" y="3746600"/>
            <a:ext cx="1520100" cy="181800"/>
          </a:xfrm>
          <a:prstGeom prst="rect">
            <a:avLst/>
          </a:prstGeom>
          <a:noFill/>
          <a:ln cap="flat" cmpd="sng" w="9525">
            <a:solidFill>
              <a:srgbClr val="0B539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6"/>
          <p:cNvSpPr/>
          <p:nvPr/>
        </p:nvSpPr>
        <p:spPr>
          <a:xfrm rot="-7425684">
            <a:off x="5618441" y="3937718"/>
            <a:ext cx="334152" cy="55581"/>
          </a:xfrm>
          <a:prstGeom prst="rightArrow">
            <a:avLst>
              <a:gd fmla="val 50000" name="adj1"/>
              <a:gd fmla="val 50000" name="adj2"/>
            </a:avLst>
          </a:prstGeom>
          <a:solidFill>
            <a:srgbClr val="FCBF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6"/>
          <p:cNvSpPr txBox="1"/>
          <p:nvPr>
            <p:ph idx="1" type="body"/>
          </p:nvPr>
        </p:nvSpPr>
        <p:spPr>
          <a:xfrm>
            <a:off x="5148950" y="4026825"/>
            <a:ext cx="1959300" cy="387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100">
                <a:latin typeface="Proxima Nova"/>
                <a:ea typeface="Proxima Nova"/>
                <a:cs typeface="Proxima Nova"/>
                <a:sym typeface="Proxima Nova"/>
              </a:rPr>
              <a:t>c</a:t>
            </a:r>
            <a:r>
              <a:rPr lang="en" sz="1100">
                <a:latin typeface="Proxima Nova"/>
                <a:ea typeface="Proxima Nova"/>
                <a:cs typeface="Proxima Nova"/>
                <a:sym typeface="Proxima Nova"/>
              </a:rPr>
              <a:t>lick here for more info</a:t>
            </a:r>
            <a:endParaRPr sz="1100">
              <a:latin typeface="Proxima Nova"/>
              <a:ea typeface="Proxima Nova"/>
              <a:cs typeface="Proxima Nova"/>
              <a:sym typeface="Proxima Nova"/>
            </a:endParaRPr>
          </a:p>
        </p:txBody>
      </p:sp>
      <p:pic>
        <p:nvPicPr>
          <p:cNvPr id="113" name="Google Shape;113;p16"/>
          <p:cNvPicPr preferRelativeResize="0"/>
          <p:nvPr/>
        </p:nvPicPr>
        <p:blipFill>
          <a:blip r:embed="rId6">
            <a:alphaModFix/>
          </a:blip>
          <a:stretch>
            <a:fillRect/>
          </a:stretch>
        </p:blipFill>
        <p:spPr>
          <a:xfrm>
            <a:off x="1856650" y="3236475"/>
            <a:ext cx="323203" cy="18180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Proxima Nova"/>
                <a:ea typeface="Proxima Nova"/>
                <a:cs typeface="Proxima Nova"/>
                <a:sym typeface="Proxima Nova"/>
              </a:rPr>
              <a:t>So many REUs, not enough time.. Targeting REUs</a:t>
            </a:r>
            <a:endParaRPr sz="2400">
              <a:latin typeface="Proxima Nova"/>
              <a:ea typeface="Proxima Nova"/>
              <a:cs typeface="Proxima Nova"/>
              <a:sym typeface="Proxima Nova"/>
            </a:endParaRPr>
          </a:p>
        </p:txBody>
      </p:sp>
      <p:sp>
        <p:nvSpPr>
          <p:cNvPr id="119" name="Google Shape;119;p17"/>
          <p:cNvSpPr txBox="1"/>
          <p:nvPr>
            <p:ph idx="1" type="body"/>
          </p:nvPr>
        </p:nvSpPr>
        <p:spPr>
          <a:xfrm>
            <a:off x="729450" y="2078875"/>
            <a:ext cx="55575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Proxima Nova"/>
              <a:buChar char="-"/>
            </a:pPr>
            <a:r>
              <a:rPr lang="en">
                <a:latin typeface="Proxima Nova"/>
                <a:ea typeface="Proxima Nova"/>
                <a:cs typeface="Proxima Nova"/>
                <a:sym typeface="Proxima Nova"/>
              </a:rPr>
              <a:t>Questions to ask yourself before applying</a:t>
            </a:r>
            <a:endParaRPr>
              <a:latin typeface="Proxima Nova"/>
              <a:ea typeface="Proxima Nova"/>
              <a:cs typeface="Proxima Nova"/>
              <a:sym typeface="Proxima Nova"/>
            </a:endParaRPr>
          </a:p>
          <a:p>
            <a:pPr indent="-304800" lvl="1" marL="914400" rtl="0" algn="l">
              <a:spcBef>
                <a:spcPts val="0"/>
              </a:spcBef>
              <a:spcAft>
                <a:spcPts val="0"/>
              </a:spcAft>
              <a:buSzPts val="1200"/>
              <a:buFont typeface="Proxima Nova"/>
              <a:buChar char="-"/>
            </a:pPr>
            <a:r>
              <a:rPr lang="en" sz="1200">
                <a:latin typeface="Proxima Nova"/>
                <a:ea typeface="Proxima Nova"/>
                <a:cs typeface="Proxima Nova"/>
                <a:sym typeface="Proxima Nova"/>
              </a:rPr>
              <a:t>What do I want to learn from participating in a REU?</a:t>
            </a:r>
            <a:endParaRPr sz="1200">
              <a:latin typeface="Proxima Nova"/>
              <a:ea typeface="Proxima Nova"/>
              <a:cs typeface="Proxima Nova"/>
              <a:sym typeface="Proxima Nova"/>
            </a:endParaRPr>
          </a:p>
          <a:p>
            <a:pPr indent="-304800" lvl="1" marL="914400" rtl="0" algn="l">
              <a:spcBef>
                <a:spcPts val="0"/>
              </a:spcBef>
              <a:spcAft>
                <a:spcPts val="0"/>
              </a:spcAft>
              <a:buSzPts val="1200"/>
              <a:buFont typeface="Proxima Nova"/>
              <a:buChar char="-"/>
            </a:pPr>
            <a:r>
              <a:rPr lang="en" sz="1200">
                <a:latin typeface="Proxima Nova"/>
                <a:ea typeface="Proxima Nova"/>
                <a:cs typeface="Proxima Nova"/>
                <a:sym typeface="Proxima Nova"/>
              </a:rPr>
              <a:t>What skills/lab techniques do I want to develop? </a:t>
            </a:r>
            <a:endParaRPr sz="1200">
              <a:latin typeface="Proxima Nova"/>
              <a:ea typeface="Proxima Nova"/>
              <a:cs typeface="Proxima Nova"/>
              <a:sym typeface="Proxima Nova"/>
            </a:endParaRPr>
          </a:p>
          <a:p>
            <a:pPr indent="-304800" lvl="1" marL="914400" rtl="0" algn="l">
              <a:spcBef>
                <a:spcPts val="0"/>
              </a:spcBef>
              <a:spcAft>
                <a:spcPts val="0"/>
              </a:spcAft>
              <a:buSzPts val="1200"/>
              <a:buFont typeface="Proxima Nova"/>
              <a:buChar char="-"/>
            </a:pPr>
            <a:r>
              <a:rPr lang="en" sz="1200">
                <a:latin typeface="Proxima Nova"/>
                <a:ea typeface="Proxima Nova"/>
                <a:cs typeface="Proxima Nova"/>
                <a:sym typeface="Proxima Nova"/>
              </a:rPr>
              <a:t>Are there REUs offered at the graduate schools I am interested in? </a:t>
            </a:r>
            <a:endParaRPr sz="1200">
              <a:latin typeface="Proxima Nova"/>
              <a:ea typeface="Proxima Nova"/>
              <a:cs typeface="Proxima Nova"/>
              <a:sym typeface="Proxima Nova"/>
            </a:endParaRPr>
          </a:p>
          <a:p>
            <a:pPr indent="-304800" lvl="1" marL="914400" rtl="0" algn="l">
              <a:spcBef>
                <a:spcPts val="0"/>
              </a:spcBef>
              <a:spcAft>
                <a:spcPts val="0"/>
              </a:spcAft>
              <a:buSzPts val="1200"/>
              <a:buFont typeface="Proxima Nova"/>
              <a:buChar char="-"/>
            </a:pPr>
            <a:r>
              <a:rPr lang="en" sz="1200">
                <a:latin typeface="Proxima Nova"/>
                <a:ea typeface="Proxima Nova"/>
                <a:cs typeface="Proxima Nova"/>
                <a:sym typeface="Proxima Nova"/>
              </a:rPr>
              <a:t>Are there labs (participating in REUs) that I am interested in? </a:t>
            </a:r>
            <a:endParaRPr sz="1200">
              <a:latin typeface="Proxima Nova"/>
              <a:ea typeface="Proxima Nova"/>
              <a:cs typeface="Proxima Nova"/>
              <a:sym typeface="Proxima Nova"/>
            </a:endParaRPr>
          </a:p>
          <a:p>
            <a:pPr indent="-311150" lvl="0" marL="457200" rtl="0" algn="l">
              <a:spcBef>
                <a:spcPts val="0"/>
              </a:spcBef>
              <a:spcAft>
                <a:spcPts val="0"/>
              </a:spcAft>
              <a:buSzPts val="1300"/>
              <a:buFont typeface="Proxima Nova"/>
              <a:buChar char="-"/>
            </a:pPr>
            <a:r>
              <a:rPr lang="en">
                <a:latin typeface="Proxima Nova"/>
                <a:ea typeface="Proxima Nova"/>
                <a:cs typeface="Proxima Nova"/>
                <a:sym typeface="Proxima Nova"/>
              </a:rPr>
              <a:t>REUs are quite competitive - thinking about these questions will help strengthen your application</a:t>
            </a:r>
            <a:endParaRPr>
              <a:latin typeface="Proxima Nova"/>
              <a:ea typeface="Proxima Nova"/>
              <a:cs typeface="Proxima Nova"/>
              <a:sym typeface="Proxima Nova"/>
            </a:endParaRPr>
          </a:p>
        </p:txBody>
      </p:sp>
      <p:pic>
        <p:nvPicPr>
          <p:cNvPr id="120" name="Google Shape;120;p17"/>
          <p:cNvPicPr preferRelativeResize="0"/>
          <p:nvPr/>
        </p:nvPicPr>
        <p:blipFill>
          <a:blip r:embed="rId3">
            <a:alphaModFix/>
          </a:blip>
          <a:stretch>
            <a:fillRect/>
          </a:stretch>
        </p:blipFill>
        <p:spPr>
          <a:xfrm flipH="1">
            <a:off x="6300425" y="2299925"/>
            <a:ext cx="2843575" cy="2843575"/>
          </a:xfrm>
          <a:prstGeom prst="rect">
            <a:avLst/>
          </a:prstGeom>
          <a:noFill/>
          <a:ln>
            <a:noFill/>
          </a:ln>
        </p:spPr>
      </p:pic>
      <p:sp>
        <p:nvSpPr>
          <p:cNvPr id="121" name="Google Shape;121;p17"/>
          <p:cNvSpPr/>
          <p:nvPr/>
        </p:nvSpPr>
        <p:spPr>
          <a:xfrm flipH="1">
            <a:off x="6454125" y="2419275"/>
            <a:ext cx="907200" cy="684300"/>
          </a:xfrm>
          <a:prstGeom prst="cloudCallout">
            <a:avLst>
              <a:gd fmla="val -20833" name="adj1"/>
              <a:gd fmla="val 625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7"/>
          <p:cNvSpPr txBox="1"/>
          <p:nvPr>
            <p:ph idx="1" type="body"/>
          </p:nvPr>
        </p:nvSpPr>
        <p:spPr>
          <a:xfrm>
            <a:off x="6668200" y="2571750"/>
            <a:ext cx="558600" cy="323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200">
                <a:latin typeface="Proxima Nova"/>
                <a:ea typeface="Proxima Nova"/>
                <a:cs typeface="Proxima Nova"/>
                <a:sym typeface="Proxima Nova"/>
              </a:rPr>
              <a:t>REUs</a:t>
            </a:r>
            <a:endParaRPr b="1" sz="1200">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Application components and tips </a:t>
            </a:r>
            <a:endParaRPr>
              <a:latin typeface="Proxima Nova"/>
              <a:ea typeface="Proxima Nova"/>
              <a:cs typeface="Proxima Nova"/>
              <a:sym typeface="Proxima Nova"/>
            </a:endParaRPr>
          </a:p>
        </p:txBody>
      </p:sp>
      <p:sp>
        <p:nvSpPr>
          <p:cNvPr id="128" name="Google Shape;128;p18"/>
          <p:cNvSpPr txBox="1"/>
          <p:nvPr>
            <p:ph idx="1" type="body"/>
          </p:nvPr>
        </p:nvSpPr>
        <p:spPr>
          <a:xfrm>
            <a:off x="729450" y="2078875"/>
            <a:ext cx="5744100" cy="2670300"/>
          </a:xfrm>
          <a:prstGeom prst="rect">
            <a:avLst/>
          </a:prstGeom>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Application form &amp; project selection</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Statement of interest/research </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Previous research experience, academic goals, relevant coursework</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Show, not tell! Use examples to demonstrate a generic statement</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What are your research interests and how do they fit in with this program?</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What skills will you bring to this program/the projects you selected?</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How will participating in this program help achieve your goals and advance your academic career?</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References (at least 2, sometimes 3!)</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Ask recommenders if they can provide a </a:t>
            </a:r>
            <a:r>
              <a:rPr b="1" lang="en">
                <a:latin typeface="Proxima Nova"/>
                <a:ea typeface="Proxima Nova"/>
                <a:cs typeface="Proxima Nova"/>
                <a:sym typeface="Proxima Nova"/>
              </a:rPr>
              <a:t>strong </a:t>
            </a:r>
            <a:r>
              <a:rPr lang="en">
                <a:latin typeface="Proxima Nova"/>
                <a:ea typeface="Proxima Nova"/>
                <a:cs typeface="Proxima Nova"/>
                <a:sym typeface="Proxima Nova"/>
              </a:rPr>
              <a:t>letter of rec</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Transcript (sometimes unofficial, but they may ask for official!)</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Resume/curriculum vitae (CV)</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Many universities offer career development services and can help you</a:t>
            </a:r>
            <a:endParaRPr>
              <a:latin typeface="Proxima Nova"/>
              <a:ea typeface="Proxima Nova"/>
              <a:cs typeface="Proxima Nova"/>
              <a:sym typeface="Proxima Nova"/>
            </a:endParaRPr>
          </a:p>
        </p:txBody>
      </p:sp>
      <p:pic>
        <p:nvPicPr>
          <p:cNvPr id="129" name="Google Shape;129;p18"/>
          <p:cNvPicPr preferRelativeResize="0"/>
          <p:nvPr/>
        </p:nvPicPr>
        <p:blipFill>
          <a:blip r:embed="rId3">
            <a:alphaModFix/>
          </a:blip>
          <a:stretch>
            <a:fillRect/>
          </a:stretch>
        </p:blipFill>
        <p:spPr>
          <a:xfrm flipH="1">
            <a:off x="6473550" y="2473050"/>
            <a:ext cx="2670450" cy="26704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REU summary</a:t>
            </a:r>
            <a:endParaRPr>
              <a:latin typeface="Proxima Nova"/>
              <a:ea typeface="Proxima Nova"/>
              <a:cs typeface="Proxima Nova"/>
              <a:sym typeface="Proxima Nova"/>
            </a:endParaRPr>
          </a:p>
        </p:txBody>
      </p:sp>
      <p:sp>
        <p:nvSpPr>
          <p:cNvPr id="135" name="Google Shape;135;p19"/>
          <p:cNvSpPr txBox="1"/>
          <p:nvPr>
            <p:ph idx="1" type="body"/>
          </p:nvPr>
        </p:nvSpPr>
        <p:spPr>
          <a:xfrm>
            <a:off x="729450" y="2078875"/>
            <a:ext cx="7688700" cy="2670300"/>
          </a:xfrm>
          <a:prstGeom prst="rect">
            <a:avLst/>
          </a:prstGeom>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Amazing, </a:t>
            </a:r>
            <a:r>
              <a:rPr b="1" lang="en">
                <a:latin typeface="Proxima Nova"/>
                <a:ea typeface="Proxima Nova"/>
                <a:cs typeface="Proxima Nova"/>
                <a:sym typeface="Proxima Nova"/>
              </a:rPr>
              <a:t>FUNDED </a:t>
            </a:r>
            <a:r>
              <a:rPr lang="en">
                <a:latin typeface="Proxima Nova"/>
                <a:ea typeface="Proxima Nova"/>
                <a:cs typeface="Proxima Nova"/>
                <a:sym typeface="Proxima Nova"/>
              </a:rPr>
              <a:t>opportunities to broaden research skills</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Phenomenal</a:t>
            </a:r>
            <a:r>
              <a:rPr lang="en">
                <a:latin typeface="Proxima Nova"/>
                <a:ea typeface="Proxima Nova"/>
                <a:cs typeface="Proxima Nova"/>
                <a:sym typeface="Proxima Nova"/>
              </a:rPr>
              <a:t> way to meet like-minded peers</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Useful for thinking about potential graduate schools and prospective research labs </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Materials can be co-opted for graduate school applications!</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Each program is different, make sure to </a:t>
            </a:r>
            <a:r>
              <a:rPr b="1" lang="en">
                <a:latin typeface="Proxima Nova"/>
                <a:ea typeface="Proxima Nova"/>
                <a:cs typeface="Proxima Nova"/>
                <a:sym typeface="Proxima Nova"/>
              </a:rPr>
              <a:t>read their instructions </a:t>
            </a:r>
            <a:endParaRPr b="1">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Each program has their own deadline, requirements, funding information, etc. </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Look into programs early, especially since you may need to order official transcripts</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Ask potential recommenders if they can write you a </a:t>
            </a:r>
            <a:r>
              <a:rPr b="1" lang="en">
                <a:latin typeface="Proxima Nova"/>
                <a:ea typeface="Proxima Nova"/>
                <a:cs typeface="Proxima Nova"/>
                <a:sym typeface="Proxima Nova"/>
              </a:rPr>
              <a:t>strong </a:t>
            </a:r>
            <a:r>
              <a:rPr lang="en">
                <a:latin typeface="Proxima Nova"/>
                <a:ea typeface="Proxima Nova"/>
                <a:cs typeface="Proxima Nova"/>
                <a:sym typeface="Proxima Nova"/>
              </a:rPr>
              <a:t>letter of rec, and ask them early! Deadlines are usually from late January - February </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For UC students, some programs will start before spring quarter ends</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Look into whether the program will allow you to participate after the quarter ends</a:t>
            </a:r>
            <a:endParaRPr>
              <a:latin typeface="Proxima Nova"/>
              <a:ea typeface="Proxima Nova"/>
              <a:cs typeface="Proxima Nova"/>
              <a:sym typeface="Proxima Nova"/>
            </a:endParaRPr>
          </a:p>
          <a:p>
            <a:pPr indent="-298450" lvl="1" marL="914400" rtl="0" algn="l">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Try</a:t>
            </a:r>
            <a:r>
              <a:rPr lang="en">
                <a:latin typeface="Proxima Nova"/>
                <a:ea typeface="Proxima Nova"/>
                <a:cs typeface="Proxima Nova"/>
                <a:sym typeface="Proxima Nova"/>
              </a:rPr>
              <a:t> emailing </a:t>
            </a:r>
            <a:r>
              <a:rPr lang="en">
                <a:latin typeface="Proxima Nova"/>
                <a:ea typeface="Proxima Nova"/>
                <a:cs typeface="Proxima Nova"/>
                <a:sym typeface="Proxima Nova"/>
              </a:rPr>
              <a:t>coordinators to ask - the worst they can say is no!</a:t>
            </a:r>
            <a:endParaRPr>
              <a:latin typeface="Proxima Nova"/>
              <a:ea typeface="Proxima Nova"/>
              <a:cs typeface="Proxima Nova"/>
              <a:sym typeface="Proxima Nova"/>
            </a:endParaRPr>
          </a:p>
          <a:p>
            <a:pPr indent="-311150" lvl="0" marL="457200" rtl="0" algn="l">
              <a:lnSpc>
                <a:spcPct val="100000"/>
              </a:lnSpc>
              <a:spcBef>
                <a:spcPts val="0"/>
              </a:spcBef>
              <a:spcAft>
                <a:spcPts val="0"/>
              </a:spcAft>
              <a:buSzPts val="1300"/>
              <a:buFont typeface="Proxima Nova"/>
              <a:buChar char="-"/>
            </a:pPr>
            <a:r>
              <a:rPr lang="en">
                <a:latin typeface="Proxima Nova"/>
                <a:ea typeface="Proxima Nova"/>
                <a:cs typeface="Proxima Nova"/>
                <a:sym typeface="Proxima Nova"/>
              </a:rPr>
              <a:t>Twitter provides some great resources: </a:t>
            </a:r>
            <a:r>
              <a:rPr lang="en" u="sng">
                <a:solidFill>
                  <a:schemeClr val="hlink"/>
                </a:solidFill>
                <a:latin typeface="Proxima Nova"/>
                <a:ea typeface="Proxima Nova"/>
                <a:cs typeface="Proxima Nova"/>
                <a:sym typeface="Proxima Nova"/>
                <a:hlinkClick r:id="rId3"/>
              </a:rPr>
              <a:t>https://miltontan.github.io/links/</a:t>
            </a:r>
            <a:r>
              <a:rPr lang="en">
                <a:latin typeface="Proxima Nova"/>
                <a:ea typeface="Proxima Nova"/>
                <a:cs typeface="Proxima Nova"/>
                <a:sym typeface="Proxima Nova"/>
              </a:rPr>
              <a:t> </a:t>
            </a:r>
            <a:endParaRPr>
              <a:latin typeface="Proxima Nova"/>
              <a:ea typeface="Proxima Nova"/>
              <a:cs typeface="Proxima Nova"/>
              <a:sym typeface="Proxima Nov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Other Undergraduate Research Programs</a:t>
            </a:r>
            <a:endParaRPr/>
          </a:p>
        </p:txBody>
      </p:sp>
      <p:sp>
        <p:nvSpPr>
          <p:cNvPr id="141" name="Google Shape;141;p20"/>
          <p:cNvSpPr txBox="1"/>
          <p:nvPr>
            <p:ph idx="1" type="body"/>
          </p:nvPr>
        </p:nvSpPr>
        <p:spPr>
          <a:xfrm>
            <a:off x="729450" y="2078875"/>
            <a:ext cx="57372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Proxima Nova"/>
              <a:buChar char="-"/>
            </a:pPr>
            <a:r>
              <a:rPr lang="en">
                <a:latin typeface="Proxima Nova"/>
                <a:ea typeface="Proxima Nova"/>
                <a:cs typeface="Proxima Nova"/>
                <a:sym typeface="Proxima Nova"/>
              </a:rPr>
              <a:t>If you don’t qualify for REUs, it’s okay! There are lots of other opportunities out there to learn, network, and present.</a:t>
            </a:r>
            <a:endParaRPr>
              <a:latin typeface="Proxima Nova"/>
              <a:ea typeface="Proxima Nova"/>
              <a:cs typeface="Proxima Nova"/>
              <a:sym typeface="Proxima Nova"/>
            </a:endParaRPr>
          </a:p>
          <a:p>
            <a:pPr indent="-311150" lvl="0" marL="457200" rtl="0" algn="l">
              <a:spcBef>
                <a:spcPts val="0"/>
              </a:spcBef>
              <a:spcAft>
                <a:spcPts val="0"/>
              </a:spcAft>
              <a:buSzPts val="1300"/>
              <a:buFont typeface="Proxima Nova"/>
              <a:buChar char="-"/>
            </a:pPr>
            <a:r>
              <a:rPr lang="en">
                <a:latin typeface="Proxima Nova"/>
                <a:ea typeface="Proxima Nova"/>
                <a:cs typeface="Proxima Nova"/>
                <a:sym typeface="Proxima Nova"/>
              </a:rPr>
              <a:t>Types of opportunities:</a:t>
            </a:r>
            <a:endParaRPr>
              <a:latin typeface="Proxima Nova"/>
              <a:ea typeface="Proxima Nova"/>
              <a:cs typeface="Proxima Nova"/>
              <a:sym typeface="Proxima Nova"/>
            </a:endParaRPr>
          </a:p>
          <a:p>
            <a:pPr indent="-298450" lvl="1" marL="914400" rtl="0" algn="l">
              <a:spcBef>
                <a:spcPts val="0"/>
              </a:spcBef>
              <a:spcAft>
                <a:spcPts val="0"/>
              </a:spcAft>
              <a:buSzPts val="1100"/>
              <a:buFont typeface="Proxima Nova"/>
              <a:buChar char="-"/>
            </a:pPr>
            <a:r>
              <a:rPr lang="en">
                <a:latin typeface="Proxima Nova"/>
                <a:ea typeface="Proxima Nova"/>
                <a:cs typeface="Proxima Nova"/>
                <a:sym typeface="Proxima Nova"/>
              </a:rPr>
              <a:t>Research at UCSB</a:t>
            </a:r>
            <a:endParaRPr>
              <a:latin typeface="Proxima Nova"/>
              <a:ea typeface="Proxima Nova"/>
              <a:cs typeface="Proxima Nova"/>
              <a:sym typeface="Proxima Nova"/>
            </a:endParaRPr>
          </a:p>
          <a:p>
            <a:pPr indent="-298450" lvl="1" marL="914400" rtl="0" algn="l">
              <a:spcBef>
                <a:spcPts val="0"/>
              </a:spcBef>
              <a:spcAft>
                <a:spcPts val="0"/>
              </a:spcAft>
              <a:buSzPts val="1100"/>
              <a:buFont typeface="Proxima Nova"/>
              <a:buChar char="-"/>
            </a:pPr>
            <a:r>
              <a:rPr lang="en">
                <a:latin typeface="Proxima Nova"/>
                <a:ea typeface="Proxima Nova"/>
                <a:cs typeface="Proxima Nova"/>
                <a:sym typeface="Proxima Nova"/>
              </a:rPr>
              <a:t>Non-NSF Undergraduate Research Experiences: Similar to REUs but might have slightly different benefits, requirements, and take some extra digging</a:t>
            </a:r>
            <a:endParaRPr>
              <a:latin typeface="Proxima Nova"/>
              <a:ea typeface="Proxima Nova"/>
              <a:cs typeface="Proxima Nova"/>
              <a:sym typeface="Proxima Nova"/>
            </a:endParaRPr>
          </a:p>
          <a:p>
            <a:pPr indent="-298450" lvl="1" marL="914400" rtl="0" algn="l">
              <a:spcBef>
                <a:spcPts val="0"/>
              </a:spcBef>
              <a:spcAft>
                <a:spcPts val="0"/>
              </a:spcAft>
              <a:buSzPts val="1100"/>
              <a:buFont typeface="Proxima Nova"/>
              <a:buChar char="-"/>
            </a:pPr>
            <a:r>
              <a:rPr lang="en">
                <a:latin typeface="Proxima Nova"/>
                <a:ea typeface="Proxima Nova"/>
                <a:cs typeface="Proxima Nova"/>
                <a:sym typeface="Proxima Nova"/>
              </a:rPr>
              <a:t>Internships</a:t>
            </a:r>
            <a:endParaRPr>
              <a:latin typeface="Proxima Nova"/>
              <a:ea typeface="Proxima Nova"/>
              <a:cs typeface="Proxima Nova"/>
              <a:sym typeface="Proxima Nova"/>
            </a:endParaRPr>
          </a:p>
          <a:p>
            <a:pPr indent="-298450" lvl="1" marL="914400" rtl="0" algn="l">
              <a:spcBef>
                <a:spcPts val="0"/>
              </a:spcBef>
              <a:spcAft>
                <a:spcPts val="0"/>
              </a:spcAft>
              <a:buSzPts val="1100"/>
              <a:buFont typeface="Proxima Nova"/>
              <a:buChar char="-"/>
            </a:pPr>
            <a:r>
              <a:rPr lang="en">
                <a:latin typeface="Proxima Nova"/>
                <a:ea typeface="Proxima Nova"/>
                <a:cs typeface="Proxima Nova"/>
                <a:sym typeface="Proxima Nova"/>
              </a:rPr>
              <a:t>Post-grad research position: Typically a year or so in length and allow you to work in a different lab and expand your science </a:t>
            </a:r>
            <a:r>
              <a:rPr lang="en">
                <a:latin typeface="Proxima Nova"/>
                <a:ea typeface="Proxima Nova"/>
                <a:cs typeface="Proxima Nova"/>
                <a:sym typeface="Proxima Nova"/>
              </a:rPr>
              <a:t>skill set</a:t>
            </a:r>
            <a:endParaRPr>
              <a:latin typeface="Proxima Nova"/>
              <a:ea typeface="Proxima Nova"/>
              <a:cs typeface="Proxima Nova"/>
              <a:sym typeface="Proxima Nova"/>
            </a:endParaRPr>
          </a:p>
          <a:p>
            <a:pPr indent="-298450" lvl="1" marL="914400" rtl="0" algn="l">
              <a:spcBef>
                <a:spcPts val="0"/>
              </a:spcBef>
              <a:spcAft>
                <a:spcPts val="0"/>
              </a:spcAft>
              <a:buSzPts val="1100"/>
              <a:buFont typeface="Proxima Nova"/>
              <a:buChar char="-"/>
            </a:pPr>
            <a:r>
              <a:rPr lang="en">
                <a:latin typeface="Proxima Nova"/>
                <a:ea typeface="Proxima Nova"/>
                <a:cs typeface="Proxima Nova"/>
                <a:sym typeface="Proxima Nova"/>
              </a:rPr>
              <a:t>Science-related jobs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UCSB campus research</a:t>
            </a:r>
            <a:endParaRPr/>
          </a:p>
        </p:txBody>
      </p:sp>
      <p:sp>
        <p:nvSpPr>
          <p:cNvPr id="147" name="Google Shape;147;p21"/>
          <p:cNvSpPr txBox="1"/>
          <p:nvPr>
            <p:ph idx="1" type="body"/>
          </p:nvPr>
        </p:nvSpPr>
        <p:spPr>
          <a:xfrm>
            <a:off x="729450" y="1805325"/>
            <a:ext cx="5252700" cy="26919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Proxima Nova"/>
              <a:buChar char="-"/>
            </a:pPr>
            <a:r>
              <a:rPr lang="en">
                <a:latin typeface="Proxima Nova"/>
                <a:ea typeface="Proxima Nova"/>
                <a:cs typeface="Proxima Nova"/>
                <a:sym typeface="Proxima Nova"/>
              </a:rPr>
              <a:t>You’re already here—congratulations!</a:t>
            </a:r>
            <a:endParaRPr>
              <a:latin typeface="Proxima Nova"/>
              <a:ea typeface="Proxima Nova"/>
              <a:cs typeface="Proxima Nova"/>
              <a:sym typeface="Proxima Nova"/>
            </a:endParaRPr>
          </a:p>
          <a:p>
            <a:pPr indent="-311150" lvl="0" marL="457200" rtl="0" algn="l">
              <a:spcBef>
                <a:spcPts val="0"/>
              </a:spcBef>
              <a:spcAft>
                <a:spcPts val="0"/>
              </a:spcAft>
              <a:buSzPts val="1300"/>
              <a:buFont typeface="Proxima Nova"/>
              <a:buChar char="-"/>
            </a:pPr>
            <a:r>
              <a:rPr lang="en">
                <a:latin typeface="Proxima Nova"/>
                <a:ea typeface="Proxima Nova"/>
                <a:cs typeface="Proxima Nova"/>
                <a:sym typeface="Proxima Nova"/>
              </a:rPr>
              <a:t>If you aren’t at UCF, check your corresponding undergraduate research office for similar resources.</a:t>
            </a:r>
            <a:endParaRPr>
              <a:latin typeface="Proxima Nova"/>
              <a:ea typeface="Proxima Nova"/>
              <a:cs typeface="Proxima Nova"/>
              <a:sym typeface="Proxima Nova"/>
            </a:endParaRPr>
          </a:p>
          <a:p>
            <a:pPr indent="-311150" lvl="0" marL="457200" rtl="0" algn="l">
              <a:spcBef>
                <a:spcPts val="0"/>
              </a:spcBef>
              <a:spcAft>
                <a:spcPts val="0"/>
              </a:spcAft>
              <a:buSzPts val="1300"/>
              <a:buFont typeface="Proxima Nova"/>
              <a:buChar char="-"/>
            </a:pPr>
            <a:r>
              <a:rPr lang="en">
                <a:latin typeface="Proxima Nova"/>
                <a:ea typeface="Proxima Nova"/>
                <a:cs typeface="Proxima Nova"/>
                <a:sym typeface="Proxima Nova"/>
              </a:rPr>
              <a:t>Course credit: Talk to your mentors</a:t>
            </a:r>
            <a:endParaRPr>
              <a:latin typeface="Proxima Nova"/>
              <a:ea typeface="Proxima Nova"/>
              <a:cs typeface="Proxima Nova"/>
              <a:sym typeface="Proxima Nova"/>
            </a:endParaRPr>
          </a:p>
          <a:p>
            <a:pPr indent="-311150" lvl="0" marL="457200" rtl="0" algn="l">
              <a:spcBef>
                <a:spcPts val="0"/>
              </a:spcBef>
              <a:spcAft>
                <a:spcPts val="0"/>
              </a:spcAft>
              <a:buSzPts val="1300"/>
              <a:buFont typeface="Proxima Nova"/>
              <a:buChar char="-"/>
            </a:pPr>
            <a:r>
              <a:rPr lang="en">
                <a:latin typeface="Proxima Nova"/>
                <a:ea typeface="Proxima Nova"/>
                <a:cs typeface="Proxima Nova"/>
                <a:sym typeface="Proxima Nova"/>
              </a:rPr>
              <a:t>Funding opportunities</a:t>
            </a:r>
            <a:endParaRPr>
              <a:latin typeface="Proxima Nova"/>
              <a:ea typeface="Proxima Nova"/>
              <a:cs typeface="Proxima Nova"/>
              <a:sym typeface="Proxima Nova"/>
            </a:endParaRPr>
          </a:p>
          <a:p>
            <a:pPr indent="-298450" lvl="1" marL="914400" rtl="0" algn="l">
              <a:spcBef>
                <a:spcPts val="0"/>
              </a:spcBef>
              <a:spcAft>
                <a:spcPts val="0"/>
              </a:spcAft>
              <a:buSzPts val="1100"/>
              <a:buFont typeface="Proxima Nova"/>
              <a:buChar char="-"/>
            </a:pPr>
            <a:r>
              <a:rPr lang="en">
                <a:latin typeface="Proxima Nova"/>
                <a:ea typeface="Proxima Nova"/>
                <a:cs typeface="Proxima Nova"/>
                <a:sym typeface="Proxima Nova"/>
              </a:rPr>
              <a:t>Undergraduate Research and Creative Studies (URCA) Grant ($750)</a:t>
            </a:r>
            <a:endParaRPr>
              <a:latin typeface="Proxima Nova"/>
              <a:ea typeface="Proxima Nova"/>
              <a:cs typeface="Proxima Nova"/>
              <a:sym typeface="Proxima Nova"/>
            </a:endParaRPr>
          </a:p>
          <a:p>
            <a:pPr indent="-298450" lvl="1" marL="914400" rtl="0" algn="l">
              <a:spcBef>
                <a:spcPts val="0"/>
              </a:spcBef>
              <a:spcAft>
                <a:spcPts val="0"/>
              </a:spcAft>
              <a:buSzPts val="1100"/>
              <a:buFont typeface="Proxima Nova"/>
              <a:buChar char="-"/>
            </a:pPr>
            <a:r>
              <a:rPr lang="en">
                <a:latin typeface="Proxima Nova"/>
                <a:ea typeface="Proxima Nova"/>
                <a:cs typeface="Proxima Nova"/>
                <a:sym typeface="Proxima Nova"/>
              </a:rPr>
              <a:t>Transfer Student Research Award (TRSA) ($750)</a:t>
            </a:r>
            <a:endParaRPr>
              <a:latin typeface="Proxima Nova"/>
              <a:ea typeface="Proxima Nova"/>
              <a:cs typeface="Proxima Nova"/>
              <a:sym typeface="Proxima Nova"/>
            </a:endParaRPr>
          </a:p>
          <a:p>
            <a:pPr indent="-298450" lvl="1" marL="914400" rtl="0" algn="l">
              <a:spcBef>
                <a:spcPts val="0"/>
              </a:spcBef>
              <a:spcAft>
                <a:spcPts val="0"/>
              </a:spcAft>
              <a:buSzPts val="1100"/>
              <a:buFont typeface="Proxima Nova"/>
              <a:buChar char="-"/>
            </a:pPr>
            <a:r>
              <a:rPr lang="en">
                <a:latin typeface="Proxima Nova"/>
                <a:ea typeface="Proxima Nova"/>
                <a:cs typeface="Proxima Nova"/>
                <a:sym typeface="Proxima Nova"/>
              </a:rPr>
              <a:t>CCS Summer Undergraduate Research Fellowship</a:t>
            </a:r>
            <a:endParaRPr>
              <a:latin typeface="Proxima Nova"/>
              <a:ea typeface="Proxima Nova"/>
              <a:cs typeface="Proxima Nova"/>
              <a:sym typeface="Proxima Nova"/>
            </a:endParaRPr>
          </a:p>
          <a:p>
            <a:pPr indent="-298450" lvl="1" marL="914400" rtl="0" algn="l">
              <a:spcBef>
                <a:spcPts val="0"/>
              </a:spcBef>
              <a:spcAft>
                <a:spcPts val="0"/>
              </a:spcAft>
              <a:buSzPts val="1100"/>
              <a:buFont typeface="Proxima Nova"/>
              <a:buChar char="-"/>
            </a:pPr>
            <a:r>
              <a:rPr lang="en">
                <a:latin typeface="Proxima Nova"/>
                <a:ea typeface="Proxima Nova"/>
                <a:cs typeface="Proxima Nova"/>
                <a:sym typeface="Proxima Nova"/>
              </a:rPr>
              <a:t>McNair Scholars Program: underrepresented students</a:t>
            </a:r>
            <a:endParaRPr>
              <a:latin typeface="Proxima Nova"/>
              <a:ea typeface="Proxima Nova"/>
              <a:cs typeface="Proxima Nova"/>
              <a:sym typeface="Proxima Nova"/>
            </a:endParaRPr>
          </a:p>
          <a:p>
            <a:pPr indent="-311150" lvl="0" marL="457200" rtl="0" algn="l">
              <a:spcBef>
                <a:spcPts val="0"/>
              </a:spcBef>
              <a:spcAft>
                <a:spcPts val="0"/>
              </a:spcAft>
              <a:buSzPts val="1300"/>
              <a:buFont typeface="Proxima Nova"/>
              <a:buChar char="-"/>
            </a:pPr>
            <a:r>
              <a:rPr lang="en">
                <a:latin typeface="Proxima Nova"/>
                <a:ea typeface="Proxima Nova"/>
                <a:cs typeface="Proxima Nova"/>
                <a:sym typeface="Proxima Nova"/>
              </a:rPr>
              <a:t>Presentation opportunities (Apply March 1 - April 1)</a:t>
            </a:r>
            <a:endParaRPr>
              <a:latin typeface="Proxima Nova"/>
              <a:ea typeface="Proxima Nova"/>
              <a:cs typeface="Proxima Nova"/>
              <a:sym typeface="Proxima Nova"/>
            </a:endParaRPr>
          </a:p>
          <a:p>
            <a:pPr indent="-298450" lvl="1" marL="914400" rtl="0" algn="l">
              <a:spcBef>
                <a:spcPts val="0"/>
              </a:spcBef>
              <a:spcAft>
                <a:spcPts val="0"/>
              </a:spcAft>
              <a:buSzPts val="1100"/>
              <a:buFont typeface="Proxima Nova"/>
              <a:buChar char="-"/>
            </a:pPr>
            <a:r>
              <a:rPr lang="en">
                <a:latin typeface="Proxima Nova"/>
                <a:ea typeface="Proxima Nova"/>
                <a:cs typeface="Proxima Nova"/>
                <a:sym typeface="Proxima Nova"/>
              </a:rPr>
              <a:t>CCS RACA-CON</a:t>
            </a:r>
            <a:endParaRPr>
              <a:latin typeface="Proxima Nova"/>
              <a:ea typeface="Proxima Nova"/>
              <a:cs typeface="Proxima Nova"/>
              <a:sym typeface="Proxima Nova"/>
            </a:endParaRPr>
          </a:p>
          <a:p>
            <a:pPr indent="-298450" lvl="1" marL="914400" rtl="0" algn="l">
              <a:spcBef>
                <a:spcPts val="0"/>
              </a:spcBef>
              <a:spcAft>
                <a:spcPts val="0"/>
              </a:spcAft>
              <a:buSzPts val="1100"/>
              <a:buFont typeface="Proxima Nova"/>
              <a:buChar char="-"/>
            </a:pPr>
            <a:r>
              <a:rPr lang="en">
                <a:latin typeface="Proxima Nova"/>
                <a:ea typeface="Proxima Nova"/>
                <a:cs typeface="Proxima Nova"/>
                <a:sym typeface="Proxima Nova"/>
              </a:rPr>
              <a:t>UCSB Undergraduate Research Colloquium</a:t>
            </a:r>
            <a:endParaRPr>
              <a:latin typeface="Proxima Nova"/>
              <a:ea typeface="Proxima Nova"/>
              <a:cs typeface="Proxima Nova"/>
              <a:sym typeface="Proxima Nova"/>
            </a:endParaRPr>
          </a:p>
          <a:p>
            <a:pPr indent="-298450" lvl="1" marL="914400" rtl="0" algn="l">
              <a:spcBef>
                <a:spcPts val="0"/>
              </a:spcBef>
              <a:spcAft>
                <a:spcPts val="0"/>
              </a:spcAft>
              <a:buSzPts val="1100"/>
              <a:buFont typeface="Proxima Nova"/>
              <a:buChar char="-"/>
            </a:pPr>
            <a:r>
              <a:rPr lang="en">
                <a:latin typeface="Proxima Nova"/>
                <a:ea typeface="Proxima Nova"/>
                <a:cs typeface="Proxima Nova"/>
                <a:sym typeface="Proxima Nova"/>
              </a:rPr>
              <a:t>Undergraduate Research Slam</a:t>
            </a:r>
            <a:endParaRPr>
              <a:latin typeface="Proxima Nova"/>
              <a:ea typeface="Proxima Nova"/>
              <a:cs typeface="Proxima Nova"/>
              <a:sym typeface="Proxima Nova"/>
            </a:endParaRPr>
          </a:p>
          <a:p>
            <a:pPr indent="-298450" lvl="1" marL="914400" rtl="0" algn="l">
              <a:spcBef>
                <a:spcPts val="0"/>
              </a:spcBef>
              <a:spcAft>
                <a:spcPts val="0"/>
              </a:spcAft>
              <a:buSzPts val="1100"/>
              <a:buFont typeface="Proxima Nova"/>
              <a:buChar char="-"/>
            </a:pPr>
            <a:r>
              <a:rPr lang="en">
                <a:latin typeface="Proxima Nova"/>
                <a:ea typeface="Proxima Nova"/>
                <a:cs typeface="Proxima Nova"/>
                <a:sym typeface="Proxima Nova"/>
              </a:rPr>
              <a:t>URCA mini-grant for virtual presentations outside of UCSB (must be a recipient of URCA) ($250)</a:t>
            </a:r>
            <a:endParaRPr>
              <a:latin typeface="Proxima Nova"/>
              <a:ea typeface="Proxima Nova"/>
              <a:cs typeface="Proxima Nova"/>
              <a:sym typeface="Proxima Nova"/>
            </a:endParaRPr>
          </a:p>
        </p:txBody>
      </p:sp>
      <p:pic>
        <p:nvPicPr>
          <p:cNvPr id="148" name="Google Shape;148;p21"/>
          <p:cNvPicPr preferRelativeResize="0"/>
          <p:nvPr/>
        </p:nvPicPr>
        <p:blipFill rotWithShape="1">
          <a:blip r:embed="rId3">
            <a:alphaModFix/>
          </a:blip>
          <a:srcRect b="6521" l="5299" r="72791" t="8335"/>
          <a:stretch/>
        </p:blipFill>
        <p:spPr>
          <a:xfrm>
            <a:off x="6587775" y="932445"/>
            <a:ext cx="1755850" cy="383833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